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80" r:id="rId2"/>
    <p:sldId id="298" r:id="rId3"/>
    <p:sldId id="299" r:id="rId4"/>
    <p:sldId id="259" r:id="rId5"/>
    <p:sldId id="300" r:id="rId6"/>
    <p:sldId id="301" r:id="rId7"/>
    <p:sldId id="302" r:id="rId8"/>
    <p:sldId id="312" r:id="rId9"/>
    <p:sldId id="303" r:id="rId10"/>
    <p:sldId id="304" r:id="rId11"/>
    <p:sldId id="308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FF"/>
    <a:srgbClr val="6600FF"/>
    <a:srgbClr val="FFFF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image" Target="../media/image19.e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12" Type="http://schemas.openxmlformats.org/officeDocument/2006/relationships/image" Target="../media/image18.e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11" Type="http://schemas.openxmlformats.org/officeDocument/2006/relationships/image" Target="../media/image17.emf"/><Relationship Id="rId5" Type="http://schemas.openxmlformats.org/officeDocument/2006/relationships/image" Target="../media/image11.wmf"/><Relationship Id="rId10" Type="http://schemas.openxmlformats.org/officeDocument/2006/relationships/image" Target="../media/image16.emf"/><Relationship Id="rId4" Type="http://schemas.openxmlformats.org/officeDocument/2006/relationships/image" Target="../media/image10.wmf"/><Relationship Id="rId9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5" Type="http://schemas.openxmlformats.org/officeDocument/2006/relationships/image" Target="../media/image30.emf"/><Relationship Id="rId4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1FB0ADB-877A-4A5D-8EA6-534324AB8707}" type="datetimeFigureOut">
              <a:rPr lang="en-US"/>
              <a:pPr>
                <a:defRPr/>
              </a:pPr>
              <a:t>10-Sep-21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B7E9375-2EDF-4741-ACF8-040C6A4280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7160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33599-73A6-4DD5-AF80-895DC2FCE6ED}" type="datetimeFigureOut">
              <a:rPr lang="en-US"/>
              <a:pPr>
                <a:defRPr/>
              </a:pPr>
              <a:t>10-Sep-21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5DA5F-A4ED-4558-BAD8-4B2E05DD2C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78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8A566-F0B1-4BF4-A900-CE4A99229A1D}" type="datetimeFigureOut">
              <a:rPr lang="en-US"/>
              <a:pPr>
                <a:defRPr/>
              </a:pPr>
              <a:t>10-Sep-21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DED3E-C8B4-442D-8F6E-9AC6A1AB9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485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E2D9D-23B1-4D3D-8BC7-F3FAC8255814}" type="datetimeFigureOut">
              <a:rPr lang="en-US"/>
              <a:pPr>
                <a:defRPr/>
              </a:pPr>
              <a:t>10-Sep-21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85B44-D79C-465D-95E5-444F2245A4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719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55DB4-17CF-4C1A-BACC-114035F393A8}" type="datetimeFigureOut">
              <a:rPr lang="en-US"/>
              <a:pPr>
                <a:defRPr/>
              </a:pPr>
              <a:t>10-Sep-21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7A3A3-610D-4658-B72B-1AED3D0FDF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592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85A2A-BA17-4C49-A328-88CF75701ADC}" type="datetimeFigureOut">
              <a:rPr lang="en-US"/>
              <a:pPr>
                <a:defRPr/>
              </a:pPr>
              <a:t>10-Sep-21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3E792-A1F4-4EB0-A735-6150DACC72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307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9B336-9AFD-4716-B9C4-11960B89A2B6}" type="datetimeFigureOut">
              <a:rPr lang="en-US"/>
              <a:pPr>
                <a:defRPr/>
              </a:pPr>
              <a:t>10-Sep-21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902AA-29F5-4783-917B-FCC3088EA1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195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8FAC0-A917-4DD3-844C-A1A167410977}" type="datetimeFigureOut">
              <a:rPr lang="en-US"/>
              <a:pPr>
                <a:defRPr/>
              </a:pPr>
              <a:t>10-Sep-21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64D8C-0A0C-4C60-87A5-621244EA08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337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2B44D-294B-48CB-8BA4-0F69E53579D7}" type="datetimeFigureOut">
              <a:rPr lang="en-US"/>
              <a:pPr>
                <a:defRPr/>
              </a:pPr>
              <a:t>10-Sep-21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1C58E-80F9-4FE6-852E-593A605ABC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693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51165-8EC9-4795-9D92-6FA783E387C2}" type="datetimeFigureOut">
              <a:rPr lang="en-US"/>
              <a:pPr>
                <a:defRPr/>
              </a:pPr>
              <a:t>10-Sep-21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CA211-1035-4D85-914B-D59FAB4BB0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016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AD742-8746-4098-BA36-355C25C92708}" type="datetimeFigureOut">
              <a:rPr lang="en-US"/>
              <a:pPr>
                <a:defRPr/>
              </a:pPr>
              <a:t>10-Sep-21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82819-8792-48F5-B930-81A32FC380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763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8D539-2892-49AA-97B5-2A6FB6862DB2}" type="datetimeFigureOut">
              <a:rPr lang="en-US"/>
              <a:pPr>
                <a:defRPr/>
              </a:pPr>
              <a:t>10-Sep-21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AB437-1943-491E-BA08-6EEAABABF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715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C9B13B6-3912-4CF5-9624-8AB1C3CA9079}" type="datetimeFigureOut">
              <a:rPr lang="en-US"/>
              <a:pPr>
                <a:defRPr/>
              </a:pPr>
              <a:t>10-Sep-21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6E919DA-CEB1-4FDC-B9AA-D0735A08B8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1.wmf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2.bin"/><Relationship Id="rId3" Type="http://schemas.openxmlformats.org/officeDocument/2006/relationships/image" Target="../media/image1.gif"/><Relationship Id="rId21" Type="http://schemas.openxmlformats.org/officeDocument/2006/relationships/image" Target="../media/image15.wmf"/><Relationship Id="rId7" Type="http://schemas.openxmlformats.org/officeDocument/2006/relationships/image" Target="../media/image8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3.wmf"/><Relationship Id="rId25" Type="http://schemas.openxmlformats.org/officeDocument/2006/relationships/image" Target="../media/image17.e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29" Type="http://schemas.openxmlformats.org/officeDocument/2006/relationships/image" Target="../media/image19.e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0.wmf"/><Relationship Id="rId24" Type="http://schemas.openxmlformats.org/officeDocument/2006/relationships/oleObject" Target="../embeddings/oleObject11.bin"/><Relationship Id="rId5" Type="http://schemas.openxmlformats.org/officeDocument/2006/relationships/image" Target="../media/image7.wmf"/><Relationship Id="rId15" Type="http://schemas.openxmlformats.org/officeDocument/2006/relationships/image" Target="../media/image12.wmf"/><Relationship Id="rId23" Type="http://schemas.openxmlformats.org/officeDocument/2006/relationships/image" Target="../media/image16.emf"/><Relationship Id="rId28" Type="http://schemas.openxmlformats.org/officeDocument/2006/relationships/oleObject" Target="../embeddings/oleObject13.bin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4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9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8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18.bin"/><Relationship Id="rId3" Type="http://schemas.openxmlformats.org/officeDocument/2006/relationships/image" Target="../media/image1.gif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22.wmf"/><Relationship Id="rId4" Type="http://schemas.openxmlformats.org/officeDocument/2006/relationships/image" Target="../media/image25.gi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2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29.wmf"/><Relationship Id="rId3" Type="http://schemas.openxmlformats.org/officeDocument/2006/relationships/image" Target="../media/image1.gif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2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0.bin"/><Relationship Id="rId11" Type="http://schemas.openxmlformats.org/officeDocument/2006/relationships/oleObject" Target="../embeddings/oleObject23.bin"/><Relationship Id="rId5" Type="http://schemas.openxmlformats.org/officeDocument/2006/relationships/image" Target="../media/image26.wmf"/><Relationship Id="rId15" Type="http://schemas.openxmlformats.org/officeDocument/2006/relationships/image" Target="../media/image30.emf"/><Relationship Id="rId10" Type="http://schemas.openxmlformats.org/officeDocument/2006/relationships/image" Target="../media/image28.wmf"/><Relationship Id="rId4" Type="http://schemas.openxmlformats.org/officeDocument/2006/relationships/oleObject" Target="../embeddings/oleObject19.bin"/><Relationship Id="rId9" Type="http://schemas.openxmlformats.org/officeDocument/2006/relationships/oleObject" Target="../embeddings/oleObject22.bin"/><Relationship Id="rId14" Type="http://schemas.openxmlformats.org/officeDocument/2006/relationships/oleObject" Target="../embeddings/oleObject2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1"/>
          <p:cNvGrpSpPr>
            <a:grpSpLocks/>
          </p:cNvGrpSpPr>
          <p:nvPr/>
        </p:nvGrpSpPr>
        <p:grpSpPr bwMode="auto">
          <a:xfrm>
            <a:off x="-6350" y="0"/>
            <a:ext cx="9156700" cy="838200"/>
            <a:chOff x="0" y="8"/>
            <a:chExt cx="5768" cy="839"/>
          </a:xfrm>
        </p:grpSpPr>
        <p:sp>
          <p:nvSpPr>
            <p:cNvPr id="2060" name="Text Box 12"/>
            <p:cNvSpPr txBox="1">
              <a:spLocks noChangeArrowheads="1"/>
            </p:cNvSpPr>
            <p:nvPr/>
          </p:nvSpPr>
          <p:spPr bwMode="auto">
            <a:xfrm>
              <a:off x="0" y="8"/>
              <a:ext cx="5760" cy="839"/>
            </a:xfrm>
            <a:prstGeom prst="rect">
              <a:avLst/>
            </a:prstGeom>
            <a:gradFill rotWithShape="1">
              <a:gsLst>
                <a:gs pos="0">
                  <a:srgbClr val="99CCFF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10000"/>
                </a:spcBef>
              </a:pPr>
              <a:endParaRPr lang="vi-VN" sz="1000" b="1">
                <a:solidFill>
                  <a:schemeClr val="bg1"/>
                </a:solidFill>
                <a:latin typeface="Tahoma" pitchFamily="34" charset="0"/>
              </a:endParaRPr>
            </a:p>
            <a:p>
              <a:pPr algn="ctr" eaLnBrk="1" hangingPunct="1">
                <a:spcBef>
                  <a:spcPct val="10000"/>
                </a:spcBef>
              </a:pPr>
              <a:r>
                <a:rPr lang="vi-VN" sz="2400" b="1">
                  <a:solidFill>
                    <a:schemeClr val="bg1"/>
                  </a:solidFill>
                  <a:latin typeface="Tahoma" pitchFamily="34" charset="0"/>
                </a:rPr>
                <a:t>PHÒNG GIÁO DỤC VÀ ĐÀO TẠO HUYỆN CHÂU ĐỨC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vi-VN" sz="2400" b="1">
                  <a:solidFill>
                    <a:schemeClr val="bg1"/>
                  </a:solidFill>
                  <a:latin typeface="Tahoma" pitchFamily="34" charset="0"/>
                </a:rPr>
                <a:t>TRƯỜNG THCS QUANG TRUNG </a:t>
              </a:r>
            </a:p>
            <a:p>
              <a:pPr algn="ctr" eaLnBrk="1" hangingPunct="1">
                <a:spcBef>
                  <a:spcPct val="50000"/>
                </a:spcBef>
              </a:pPr>
              <a:endParaRPr lang="vi-VN" sz="6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061" name="Text Box 13"/>
            <p:cNvSpPr txBox="1">
              <a:spLocks noChangeArrowheads="1"/>
            </p:cNvSpPr>
            <p:nvPr/>
          </p:nvSpPr>
          <p:spPr bwMode="auto">
            <a:xfrm>
              <a:off x="8" y="32"/>
              <a:ext cx="5760" cy="64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FFFFC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lvl="1" algn="ctr" eaLnBrk="1" hangingPunct="1">
                <a:spcBef>
                  <a:spcPct val="10000"/>
                </a:spcBef>
              </a:pPr>
              <a:r>
                <a:rPr lang="en-US" sz="3600" b="1">
                  <a:solidFill>
                    <a:srgbClr val="9900CC"/>
                  </a:solidFill>
                  <a:latin typeface="Times New Roman" pitchFamily="18" charset="0"/>
                  <a:cs typeface="Times New Roman" pitchFamily="18" charset="0"/>
                </a:rPr>
                <a:t>TOÁN 6: CHÂN TRỜI SÁNG TẠO</a:t>
              </a:r>
              <a:endParaRPr 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>
              <a:off x="40" y="803"/>
              <a:ext cx="5672" cy="0"/>
            </a:xfrm>
            <a:prstGeom prst="line">
              <a:avLst/>
            </a:prstGeom>
            <a:noFill/>
            <a:ln w="57150" cmpd="thickThin">
              <a:solidFill>
                <a:srgbClr val="FF66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05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1355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Oval 4"/>
          <p:cNvSpPr>
            <a:spLocks noChangeArrowheads="1"/>
          </p:cNvSpPr>
          <p:nvPr/>
        </p:nvSpPr>
        <p:spPr bwMode="auto">
          <a:xfrm rot="527914">
            <a:off x="1839913" y="3833813"/>
            <a:ext cx="5175250" cy="2541587"/>
          </a:xfrm>
          <a:prstGeom prst="ellipse">
            <a:avLst/>
          </a:prstGeom>
          <a:solidFill>
            <a:srgbClr val="0066FF"/>
          </a:solidFill>
          <a:ln w="9525">
            <a:solidFill>
              <a:srgbClr val="FFFF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AutoShape 16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155575" y="-11430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AutoShape 18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307975" y="-9906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142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51119">
            <a:off x="4476750" y="1236663"/>
            <a:ext cx="3013075" cy="4264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0" name="Picture 2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9220890">
            <a:off x="1819275" y="1228725"/>
            <a:ext cx="2838450" cy="39687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4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2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1:  TẬP HỢP. PHẦN TỬ CỦA TẬP HỢP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79388" y="714375"/>
            <a:ext cx="8763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 hợp A được minh họa bằng sơ đồ Venn</a:t>
            </a:r>
            <a:endParaRPr lang="en-US" sz="36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2311400" y="1527175"/>
            <a:ext cx="3517900" cy="2981325"/>
            <a:chOff x="4940300" y="1590764"/>
            <a:chExt cx="3517900" cy="2981236"/>
          </a:xfrm>
        </p:grpSpPr>
        <p:sp>
          <p:nvSpPr>
            <p:cNvPr id="2" name="Oval 1"/>
            <p:cNvSpPr/>
            <p:nvPr/>
          </p:nvSpPr>
          <p:spPr>
            <a:xfrm>
              <a:off x="5562600" y="2190821"/>
              <a:ext cx="2895600" cy="2381179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grpSp>
          <p:nvGrpSpPr>
            <p:cNvPr id="12299" name="Group 5"/>
            <p:cNvGrpSpPr>
              <a:grpSpLocks/>
            </p:cNvGrpSpPr>
            <p:nvPr/>
          </p:nvGrpSpPr>
          <p:grpSpPr bwMode="auto">
            <a:xfrm>
              <a:off x="4940300" y="1590764"/>
              <a:ext cx="3467100" cy="2806363"/>
              <a:chOff x="4940300" y="1590764"/>
              <a:chExt cx="3467100" cy="2806363"/>
            </a:xfrm>
          </p:grpSpPr>
          <p:sp>
            <p:nvSpPr>
              <p:cNvPr id="12301" name="TextBox 4"/>
              <p:cNvSpPr txBox="1">
                <a:spLocks noChangeArrowheads="1"/>
              </p:cNvSpPr>
              <p:nvPr/>
            </p:nvSpPr>
            <p:spPr bwMode="auto">
              <a:xfrm>
                <a:off x="6032500" y="2057400"/>
                <a:ext cx="1066800" cy="1015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6000" b="1"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en-US" sz="3600" b="1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12302" name="TextBox 4"/>
              <p:cNvSpPr txBox="1">
                <a:spLocks noChangeArrowheads="1"/>
              </p:cNvSpPr>
              <p:nvPr/>
            </p:nvSpPr>
            <p:spPr bwMode="auto">
              <a:xfrm>
                <a:off x="7023100" y="2175659"/>
                <a:ext cx="1066800" cy="1015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6000" b="1"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en-US" sz="3600" b="1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12303" name="TextBox 4"/>
              <p:cNvSpPr txBox="1">
                <a:spLocks noChangeArrowheads="1"/>
              </p:cNvSpPr>
              <p:nvPr/>
            </p:nvSpPr>
            <p:spPr bwMode="auto">
              <a:xfrm>
                <a:off x="7340600" y="3051094"/>
                <a:ext cx="1066800" cy="1015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6000" b="1"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en-US" sz="3600" b="1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>
                    <a:latin typeface="Times New Roman" pitchFamily="18" charset="0"/>
                    <a:cs typeface="Times New Roman" pitchFamily="18" charset="0"/>
                  </a:rPr>
                  <a:t>5</a:t>
                </a:r>
              </a:p>
            </p:txBody>
          </p:sp>
          <p:sp>
            <p:nvSpPr>
              <p:cNvPr id="12304" name="TextBox 4"/>
              <p:cNvSpPr txBox="1">
                <a:spLocks noChangeArrowheads="1"/>
              </p:cNvSpPr>
              <p:nvPr/>
            </p:nvSpPr>
            <p:spPr bwMode="auto">
              <a:xfrm>
                <a:off x="6235700" y="3381464"/>
                <a:ext cx="1066800" cy="1015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6000" b="1"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en-US" sz="3600" b="1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sp>
            <p:nvSpPr>
              <p:cNvPr id="12305" name="TextBox 4"/>
              <p:cNvSpPr txBox="1">
                <a:spLocks noChangeArrowheads="1"/>
              </p:cNvSpPr>
              <p:nvPr/>
            </p:nvSpPr>
            <p:spPr bwMode="auto">
              <a:xfrm>
                <a:off x="6324600" y="2565231"/>
                <a:ext cx="1066800" cy="1015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6000" b="1"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en-US" sz="3600" b="1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12306" name="TextBox 4"/>
              <p:cNvSpPr txBox="1">
                <a:spLocks noChangeArrowheads="1"/>
              </p:cNvSpPr>
              <p:nvPr/>
            </p:nvSpPr>
            <p:spPr bwMode="auto">
              <a:xfrm>
                <a:off x="4940300" y="1590764"/>
                <a:ext cx="1066800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3600" b="1">
                    <a:latin typeface="Times New Roman" pitchFamily="18" charset="0"/>
                    <a:cs typeface="Times New Roman" pitchFamily="18" charset="0"/>
                  </a:rPr>
                  <a:t>A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5257800" y="2057475"/>
              <a:ext cx="609600" cy="50798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2844800" y="4953000"/>
            <a:ext cx="36306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b="1">
                <a:latin typeface="Times New Roman" pitchFamily="18" charset="0"/>
                <a:cs typeface="Times New Roman" pitchFamily="18" charset="0"/>
              </a:rPr>
              <a:t>A = {1;2;3;4;5}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5" descr="JER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1" name="AutoShape 7" descr="Những chú chuột nổi tiếng trên phim - Báo Long An Online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7412" name="Picture 11" descr="Hình nền powerpoint đơn giản mà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9026525" cy="685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143000" y="2714327"/>
            <a:ext cx="6891630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CHÚC CÁC EM HỌC TỐT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87313" y="549275"/>
            <a:ext cx="321945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dirty="0" err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Lithos" pitchFamily="2" charset="0"/>
              </a:rPr>
              <a:t>Chöông</a:t>
            </a:r>
            <a:r>
              <a:rPr lang="en-US" sz="2800" b="1" dirty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Lithos" pitchFamily="2" charset="0"/>
              </a:rPr>
              <a:t> I</a:t>
            </a:r>
          </a:p>
        </p:txBody>
      </p:sp>
      <p:sp>
        <p:nvSpPr>
          <p:cNvPr id="3076" name="WordArt 13"/>
          <p:cNvSpPr>
            <a:spLocks noChangeArrowheads="1" noChangeShapeType="1" noTextEdit="1"/>
          </p:cNvSpPr>
          <p:nvPr/>
        </p:nvSpPr>
        <p:spPr bwMode="auto">
          <a:xfrm>
            <a:off x="6553200" y="98425"/>
            <a:ext cx="2362200" cy="5445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Số  và Đại số</a:t>
            </a:r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98425" y="533400"/>
            <a:ext cx="36449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dirty="0" err="1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Lithos" pitchFamily="2" charset="0"/>
              </a:rPr>
              <a:t>Chöông</a:t>
            </a:r>
            <a:r>
              <a:rPr lang="en-US" sz="2800" b="1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Lithos" pitchFamily="2" charset="0"/>
              </a:rPr>
              <a:t> I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1920875" y="1071563"/>
            <a:ext cx="6362700" cy="946150"/>
            <a:chOff x="720" y="1392"/>
            <a:chExt cx="4427" cy="725"/>
          </a:xfrm>
        </p:grpSpPr>
        <p:sp>
          <p:nvSpPr>
            <p:cNvPr id="3081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720" y="1392"/>
              <a:ext cx="4416" cy="720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000" b="1" kern="10">
                  <a:solidFill>
                    <a:srgbClr val="FFFF00"/>
                  </a:solidFill>
                  <a:effectLst>
                    <a:outerShdw dist="35921" dir="2700000" algn="ctr" rotWithShape="0">
                      <a:srgbClr val="808080">
                        <a:alpha val="79999"/>
                      </a:srgbClr>
                    </a:outerShdw>
                  </a:effectLst>
                  <a:latin typeface="Tahoma"/>
                  <a:ea typeface="Tahoma"/>
                  <a:cs typeface="Tahoma"/>
                </a:rPr>
                <a:t> SỐ TỰ NHIÊN</a:t>
              </a:r>
            </a:p>
          </p:txBody>
        </p:sp>
        <p:sp>
          <p:nvSpPr>
            <p:cNvPr id="3082" name="WordArt 17"/>
            <p:cNvSpPr>
              <a:spLocks noChangeArrowheads="1" noChangeShapeType="1" noTextEdit="1"/>
            </p:cNvSpPr>
            <p:nvPr/>
          </p:nvSpPr>
          <p:spPr bwMode="auto">
            <a:xfrm>
              <a:off x="731" y="1397"/>
              <a:ext cx="4416" cy="720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000" b="1" kern="10">
                  <a:solidFill>
                    <a:srgbClr val="FF3399"/>
                  </a:solidFill>
                  <a:effectLst>
                    <a:outerShdw dist="35921" dir="2700000" algn="ctr" rotWithShape="0">
                      <a:srgbClr val="808080">
                        <a:alpha val="79999"/>
                      </a:srgbClr>
                    </a:outerShdw>
                  </a:effectLst>
                  <a:latin typeface="Tahoma"/>
                  <a:ea typeface="Tahoma"/>
                  <a:cs typeface="Tahoma"/>
                </a:rPr>
                <a:t> SỐ TỰ NHIÊN</a:t>
              </a:r>
            </a:p>
          </p:txBody>
        </p:sp>
      </p:grp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0875" y="2133600"/>
            <a:ext cx="6037263" cy="345281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TextBox 2"/>
          <p:cNvSpPr txBox="1">
            <a:spLocks noChangeArrowheads="1"/>
          </p:cNvSpPr>
          <p:nvPr/>
        </p:nvSpPr>
        <p:spPr bwMode="auto">
          <a:xfrm>
            <a:off x="457200" y="5791200"/>
            <a:ext cx="8686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 tự nhiên thường được sử dụng trong các giao dịch hành ngày.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45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5" grpId="0"/>
      <p:bldP spid="4507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93701" y="642938"/>
            <a:ext cx="2682876" cy="1120775"/>
            <a:chOff x="144" y="980"/>
            <a:chExt cx="1690" cy="706"/>
          </a:xfrm>
        </p:grpSpPr>
        <p:sp>
          <p:nvSpPr>
            <p:cNvPr id="6159" name="Text Box 4"/>
            <p:cNvSpPr txBox="1">
              <a:spLocks noChangeArrowheads="1"/>
            </p:cNvSpPr>
            <p:nvPr/>
          </p:nvSpPr>
          <p:spPr bwMode="auto">
            <a:xfrm>
              <a:off x="144" y="988"/>
              <a:ext cx="1584" cy="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 cmpd="tri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6600" b="1" i="1" u="sng" smtClean="0">
                  <a:solidFill>
                    <a:srgbClr val="3333FF"/>
                  </a:solidFill>
                  <a:latin typeface="VNI-Brush" pitchFamily="2" charset="0"/>
                </a:rPr>
                <a:t>Bàaøi </a:t>
              </a:r>
              <a:r>
                <a:rPr lang="en-US" sz="6600" b="1" i="1" u="sng">
                  <a:solidFill>
                    <a:srgbClr val="3333FF"/>
                  </a:solidFill>
                  <a:latin typeface="VNI-Brush" pitchFamily="2" charset="0"/>
                </a:rPr>
                <a:t>1</a:t>
              </a:r>
              <a:endParaRPr lang="en-US" sz="6600" b="1" i="1">
                <a:solidFill>
                  <a:srgbClr val="3333FF"/>
                </a:solidFill>
                <a:latin typeface="VNI-Brush" pitchFamily="2" charset="0"/>
              </a:endParaRPr>
            </a:p>
          </p:txBody>
        </p:sp>
        <p:sp>
          <p:nvSpPr>
            <p:cNvPr id="6160" name="Text Box 10"/>
            <p:cNvSpPr txBox="1">
              <a:spLocks noChangeArrowheads="1"/>
            </p:cNvSpPr>
            <p:nvPr/>
          </p:nvSpPr>
          <p:spPr bwMode="auto">
            <a:xfrm>
              <a:off x="250" y="980"/>
              <a:ext cx="1584" cy="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 cmpd="tri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6600" b="1" i="1" u="sng" smtClean="0">
                  <a:solidFill>
                    <a:srgbClr val="FF00FF"/>
                  </a:solidFill>
                  <a:latin typeface="VNI-Brush" pitchFamily="2" charset="0"/>
                </a:rPr>
                <a:t>Bààaøi1</a:t>
              </a:r>
              <a:endParaRPr lang="en-US" sz="6600" b="1" i="1">
                <a:solidFill>
                  <a:srgbClr val="FF00FF"/>
                </a:solidFill>
                <a:latin typeface="VNI-Brush" pitchFamily="2" charset="0"/>
              </a:endParaRP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1028700" y="2449039"/>
            <a:ext cx="7086600" cy="1171575"/>
            <a:chOff x="672" y="1422"/>
            <a:chExt cx="4464" cy="738"/>
          </a:xfrm>
        </p:grpSpPr>
        <p:sp>
          <p:nvSpPr>
            <p:cNvPr id="6157" name="WordArt 5"/>
            <p:cNvSpPr>
              <a:spLocks noChangeArrowheads="1" noChangeShapeType="1" noTextEdit="1"/>
            </p:cNvSpPr>
            <p:nvPr/>
          </p:nvSpPr>
          <p:spPr bwMode="auto">
            <a:xfrm>
              <a:off x="672" y="1440"/>
              <a:ext cx="4464" cy="720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000" b="1" kern="10">
                  <a:solidFill>
                    <a:srgbClr val="FFFF00"/>
                  </a:solidFill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  <a:latin typeface="Arial"/>
                  <a:cs typeface="Arial"/>
                </a:rPr>
                <a:t>TẬP HỢP. PHẦN TỬ CỦA TẬP HỢP</a:t>
              </a:r>
            </a:p>
          </p:txBody>
        </p:sp>
        <p:sp>
          <p:nvSpPr>
            <p:cNvPr id="6158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672" y="1422"/>
              <a:ext cx="4464" cy="720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000" b="1" kern="10">
                  <a:solidFill>
                    <a:srgbClr val="FF0000"/>
                  </a:solidFill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  <a:latin typeface="Arial"/>
                  <a:cs typeface="Arial"/>
                </a:rPr>
                <a:t>TẬP HỢP. PHẦN TỬ CỦA TẬP HỢP</a:t>
              </a:r>
            </a:p>
          </p:txBody>
        </p:sp>
      </p:grpSp>
      <p:sp>
        <p:nvSpPr>
          <p:cNvPr id="6148" name="WordArt 13"/>
          <p:cNvSpPr>
            <a:spLocks noChangeArrowheads="1" noChangeShapeType="1" noTextEdit="1"/>
          </p:cNvSpPr>
          <p:nvPr/>
        </p:nvSpPr>
        <p:spPr bwMode="auto">
          <a:xfrm>
            <a:off x="6553200" y="98425"/>
            <a:ext cx="2362200" cy="5445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Số  và Đại số</a:t>
            </a:r>
          </a:p>
        </p:txBody>
      </p:sp>
      <p:pic>
        <p:nvPicPr>
          <p:cNvPr id="4915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00850" y="4010025"/>
            <a:ext cx="2114550" cy="281940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695325"/>
            <a:ext cx="45862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Làm quen với tập hợp:</a:t>
            </a:r>
          </a:p>
        </p:txBody>
      </p:sp>
      <p:pic>
        <p:nvPicPr>
          <p:cNvPr id="717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2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1:  TẬP HỢP. PHẦN TỬ CỦA TẬP HỢP</a:t>
            </a:r>
          </a:p>
        </p:txBody>
      </p:sp>
      <p:pic>
        <p:nvPicPr>
          <p:cNvPr id="8210" name="Picture 1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16179" y="663163"/>
            <a:ext cx="3848100" cy="270986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53370" y="3687281"/>
            <a:ext cx="9052703" cy="156966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-Các 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đồ vật có trên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bàn: bút, thước kẻ, êke, vở.</a:t>
            </a:r>
          </a:p>
          <a:p>
            <a:pPr eaLnBrk="1" hangingPunct="1"/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-Các tự nhiên vừa lớn hơn 3 vừa nhỏ hơn 12: 4;5;6;7;8;9;10;11.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49214" y="5438171"/>
            <a:ext cx="8791575" cy="1076325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i="1">
                <a:latin typeface="Times New Roman" pitchFamily="18" charset="0"/>
                <a:cs typeface="Times New Roman" pitchFamily="18" charset="0"/>
              </a:rPr>
              <a:t>Các đồ vật trên bàn tạo thành một 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 hợp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eaLnBrk="1" hangingPunct="1"/>
            <a:r>
              <a:rPr lang="en-US" sz="3200" b="1" i="1">
                <a:latin typeface="Times New Roman" pitchFamily="18" charset="0"/>
                <a:cs typeface="Times New Roman" pitchFamily="18" charset="0"/>
              </a:rPr>
              <a:t>Mỗi đồ vật trên bàn được gọi là một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 tử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53370" y="1298480"/>
            <a:ext cx="4962809" cy="2062103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-Hãy 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liệt kê các đồ vật có trên bàn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eaLnBrk="1" hangingPunct="1"/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-Các tự nhiên vừa lớn hơn 3 vừa nhỏ hơn 12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9" grpId="0" animBg="1"/>
      <p:bldP spid="2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-13493" y="544589"/>
            <a:ext cx="45862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Các kí hiệu:</a:t>
            </a:r>
          </a:p>
        </p:txBody>
      </p:sp>
      <p:pic>
        <p:nvPicPr>
          <p:cNvPr id="8195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9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2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1:  TẬP HỢP. PHẦN TỬ CỦA TẬP HỢP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114300" y="3972580"/>
            <a:ext cx="8572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Ví dụ 1: A </a:t>
            </a:r>
            <a:r>
              <a:rPr lang="en-US" sz="2800" b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là tập hợp các đồ vật có trên bàn. Ta có:</a:t>
            </a: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87004" y="4352925"/>
            <a:ext cx="7467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A = {Thước </a:t>
            </a:r>
            <a:r>
              <a:rPr lang="en-US" sz="2800" b="1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kẻ, êke, vở, </a:t>
            </a:r>
            <a:r>
              <a:rPr lang="en-US" sz="2800" b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bút}</a:t>
            </a:r>
          </a:p>
        </p:txBody>
      </p:sp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82918" y="4760912"/>
            <a:ext cx="9061081" cy="954088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Ví dụ 2: Hãy </a:t>
            </a: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viết tập hợp B gồm các số tự nhiên vừa lớn hơn 3, vừa nhỏ hơn 12?</a:t>
            </a: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264118" y="5572125"/>
            <a:ext cx="44719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 = {</a:t>
            </a:r>
            <a:r>
              <a:rPr lang="en-US" sz="2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4;5;6;7;8;9;10;11}</a:t>
            </a:r>
            <a:endParaRPr lang="en-US" sz="28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4003566"/>
              </p:ext>
            </p:extLst>
          </p:nvPr>
        </p:nvGraphicFramePr>
        <p:xfrm>
          <a:off x="84138" y="6367463"/>
          <a:ext cx="1195387" cy="54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0" name="Equation" r:id="rId4" imgW="444240" imgH="203040" progId="Equation.DSMT4">
                  <p:embed/>
                </p:oleObj>
              </mc:Choice>
              <mc:Fallback>
                <p:oleObj name="Equation" r:id="rId4" imgW="444240" imgH="2030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8" y="6367463"/>
                        <a:ext cx="1195387" cy="547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3032118"/>
              </p:ext>
            </p:extLst>
          </p:nvPr>
        </p:nvGraphicFramePr>
        <p:xfrm>
          <a:off x="2330450" y="6397625"/>
          <a:ext cx="1331913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1" name="Equation" r:id="rId6" imgW="495000" imgH="203040" progId="Equation.DSMT4">
                  <p:embed/>
                </p:oleObj>
              </mc:Choice>
              <mc:Fallback>
                <p:oleObj name="Equation" r:id="rId6" imgW="495000" imgH="2030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0450" y="6397625"/>
                        <a:ext cx="1331913" cy="547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2938644"/>
              </p:ext>
            </p:extLst>
          </p:nvPr>
        </p:nvGraphicFramePr>
        <p:xfrm>
          <a:off x="5064125" y="6384925"/>
          <a:ext cx="1503363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2" name="Equation" r:id="rId8" imgW="558720" imgH="203040" progId="Equation.DSMT4">
                  <p:embed/>
                </p:oleObj>
              </mc:Choice>
              <mc:Fallback>
                <p:oleObj name="Equation" r:id="rId8" imgW="558720" imgH="2030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25" y="6384925"/>
                        <a:ext cx="1503363" cy="547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506647"/>
              </p:ext>
            </p:extLst>
          </p:nvPr>
        </p:nvGraphicFramePr>
        <p:xfrm>
          <a:off x="7283450" y="6391275"/>
          <a:ext cx="1435100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3" name="Equation" r:id="rId10" imgW="533160" imgH="203040" progId="Equation.DSMT4">
                  <p:embed/>
                </p:oleObj>
              </mc:Choice>
              <mc:Fallback>
                <p:oleObj name="Equation" r:id="rId10" imgW="533160" imgH="203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3450" y="6391275"/>
                        <a:ext cx="1435100" cy="547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250885" y="5953125"/>
            <a:ext cx="44719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Điền vào	  ô trống</a:t>
            </a:r>
            <a:endParaRPr lang="en-US" sz="2800" b="1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3557313"/>
              </p:ext>
            </p:extLst>
          </p:nvPr>
        </p:nvGraphicFramePr>
        <p:xfrm>
          <a:off x="1704446" y="6061869"/>
          <a:ext cx="603673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4" name="Equation" r:id="rId12" imgW="291960" imgH="190440" progId="Equation.DSMT4">
                  <p:embed/>
                </p:oleObj>
              </mc:Choice>
              <mc:Fallback>
                <p:oleObj name="Equation" r:id="rId12" imgW="29196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704446" y="6061869"/>
                        <a:ext cx="603673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381000" y="6404831"/>
            <a:ext cx="487361" cy="45316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672181" y="6414721"/>
            <a:ext cx="487361" cy="45316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572125" y="6394665"/>
            <a:ext cx="487361" cy="45316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838128" y="6381583"/>
            <a:ext cx="487361" cy="45316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8452958"/>
              </p:ext>
            </p:extLst>
          </p:nvPr>
        </p:nvGraphicFramePr>
        <p:xfrm>
          <a:off x="456062" y="6427788"/>
          <a:ext cx="40005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5" name="Equation" r:id="rId14" imgW="139680" imgH="139680" progId="Equation.DSMT4">
                  <p:embed/>
                </p:oleObj>
              </mc:Choice>
              <mc:Fallback>
                <p:oleObj name="Equation" r:id="rId14" imgW="13968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56062" y="6427788"/>
                        <a:ext cx="400050" cy="400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5066379"/>
              </p:ext>
            </p:extLst>
          </p:nvPr>
        </p:nvGraphicFramePr>
        <p:xfrm>
          <a:off x="5615780" y="6457155"/>
          <a:ext cx="40005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6" name="Equation" r:id="rId16" imgW="139680" imgH="139680" progId="Equation.DSMT4">
                  <p:embed/>
                </p:oleObj>
              </mc:Choice>
              <mc:Fallback>
                <p:oleObj name="Equation" r:id="rId16" imgW="13968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5615780" y="6457155"/>
                        <a:ext cx="40005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3375607"/>
              </p:ext>
            </p:extLst>
          </p:nvPr>
        </p:nvGraphicFramePr>
        <p:xfrm>
          <a:off x="2672180" y="6376639"/>
          <a:ext cx="400050" cy="5091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7" name="Equation" r:id="rId18" imgW="139680" imgH="177480" progId="Equation.DSMT4">
                  <p:embed/>
                </p:oleObj>
              </mc:Choice>
              <mc:Fallback>
                <p:oleObj name="Equation" r:id="rId18" imgW="1396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672180" y="6376639"/>
                        <a:ext cx="400050" cy="5091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3195618"/>
              </p:ext>
            </p:extLst>
          </p:nvPr>
        </p:nvGraphicFramePr>
        <p:xfrm>
          <a:off x="7882789" y="6362562"/>
          <a:ext cx="426919" cy="4827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8" name="Equation" r:id="rId20" imgW="139680" imgH="177480" progId="Equation.DSMT4">
                  <p:embed/>
                </p:oleObj>
              </mc:Choice>
              <mc:Fallback>
                <p:oleObj name="Equation" r:id="rId20" imgW="1396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7882789" y="6362562"/>
                        <a:ext cx="426919" cy="4827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33706" y="1019175"/>
            <a:ext cx="8999964" cy="304698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vi-VN" sz="1600" smtClean="0"/>
              <a:t>-</a:t>
            </a:r>
            <a:r>
              <a:rPr lang="vi-VN" sz="2400" smtClean="0"/>
              <a:t>Người </a:t>
            </a:r>
            <a:r>
              <a:rPr lang="vi-VN" sz="2400"/>
              <a:t>ta thường dùng các chữ cái in hoa A,B,C …để kí hiệu tập hợp.</a:t>
            </a:r>
          </a:p>
          <a:p>
            <a:pPr algn="just"/>
            <a:r>
              <a:rPr lang="vi-VN" sz="2400" smtClean="0"/>
              <a:t>-Các </a:t>
            </a:r>
            <a:r>
              <a:rPr lang="vi-VN" sz="2400"/>
              <a:t>phần tử của một tập hợp được viết trong hai dấu ngoặc nhọn {}, cách nhau bởi  “,” hoặc  “;” nếu các phần tử là số.Mỗi phần tử được liệt kê một lần, thứ tự liệt kê tùy ý.</a:t>
            </a:r>
          </a:p>
          <a:p>
            <a:pPr algn="just"/>
            <a:r>
              <a:rPr lang="vi-VN" sz="2400" smtClean="0"/>
              <a:t>-Phần </a:t>
            </a:r>
            <a:r>
              <a:rPr lang="vi-VN" sz="2400"/>
              <a:t>tử   thuộc tập hợp A được kí hiệu là  </a:t>
            </a:r>
            <a:r>
              <a:rPr lang="en-US" sz="2400" smtClean="0"/>
              <a:t>          </a:t>
            </a:r>
            <a:r>
              <a:rPr lang="vi-VN" sz="2400" smtClean="0"/>
              <a:t>,đọc </a:t>
            </a:r>
            <a:r>
              <a:rPr lang="vi-VN" sz="2400"/>
              <a:t>là “  </a:t>
            </a:r>
            <a:r>
              <a:rPr lang="en-US" sz="2400" smtClean="0"/>
              <a:t>    </a:t>
            </a:r>
            <a:r>
              <a:rPr lang="vi-VN" sz="2400" smtClean="0"/>
              <a:t>thuộc </a:t>
            </a:r>
            <a:r>
              <a:rPr lang="vi-VN" sz="2400"/>
              <a:t>A”. Phần tử y không thuộc tập hợp A được kí hiệu là  </a:t>
            </a:r>
            <a:r>
              <a:rPr lang="en-US" sz="2400" smtClean="0"/>
              <a:t>         </a:t>
            </a:r>
            <a:r>
              <a:rPr lang="vi-VN" sz="2400" smtClean="0"/>
              <a:t>,đọc </a:t>
            </a:r>
            <a:r>
              <a:rPr lang="vi-VN" sz="2400"/>
              <a:t>là “ y không thuộc A”.</a:t>
            </a:r>
          </a:p>
        </p:txBody>
      </p: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8747902"/>
              </p:ext>
            </p:extLst>
          </p:nvPr>
        </p:nvGraphicFramePr>
        <p:xfrm>
          <a:off x="1336655" y="2944782"/>
          <a:ext cx="330414" cy="3304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9" name="Equation" r:id="rId22" imgW="142854" imgH="143125" progId="Equation.DSMT4">
                  <p:embed/>
                </p:oleObj>
              </mc:Choice>
              <mc:Fallback>
                <p:oleObj name="Equation" r:id="rId22" imgW="142854" imgH="143125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336655" y="2944782"/>
                        <a:ext cx="330414" cy="3304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6663499"/>
              </p:ext>
            </p:extLst>
          </p:nvPr>
        </p:nvGraphicFramePr>
        <p:xfrm>
          <a:off x="5815805" y="2877308"/>
          <a:ext cx="991832" cy="4142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0" name="Equation" r:id="rId24" imgW="428561" imgH="190713" progId="Equation.DSMT4">
                  <p:embed/>
                </p:oleObj>
              </mc:Choice>
              <mc:Fallback>
                <p:oleObj name="Equation" r:id="rId24" imgW="428561" imgH="190713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5815805" y="2877308"/>
                        <a:ext cx="991832" cy="4142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0089941"/>
              </p:ext>
            </p:extLst>
          </p:nvPr>
        </p:nvGraphicFramePr>
        <p:xfrm>
          <a:off x="7790181" y="2895600"/>
          <a:ext cx="363220" cy="363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1" name="Equation" r:id="rId26" imgW="142854" imgH="143125" progId="Equation.DSMT4">
                  <p:embed/>
                </p:oleObj>
              </mc:Choice>
              <mc:Fallback>
                <p:oleObj name="Equation" r:id="rId26" imgW="142854" imgH="143125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7790181" y="2895600"/>
                        <a:ext cx="363220" cy="3632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9695147"/>
              </p:ext>
            </p:extLst>
          </p:nvPr>
        </p:nvGraphicFramePr>
        <p:xfrm>
          <a:off x="7138240" y="3230386"/>
          <a:ext cx="900112" cy="480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2" name="Equation" r:id="rId28" imgW="428561" imgH="228928" progId="Equation.DSMT4">
                  <p:embed/>
                </p:oleObj>
              </mc:Choice>
              <mc:Fallback>
                <p:oleObj name="Equation" r:id="rId28" imgW="428561" imgH="22892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7138240" y="3230386"/>
                        <a:ext cx="900112" cy="4800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2" grpId="0"/>
      <p:bldP spid="13" grpId="0"/>
      <p:bldP spid="14" grpId="0" animBg="1"/>
      <p:bldP spid="15" grpId="0"/>
      <p:bldP spid="17" grpId="0"/>
      <p:bldP spid="8" grpId="0" animBg="1"/>
      <p:bldP spid="20" grpId="0" animBg="1"/>
      <p:bldP spid="21" grpId="0" animBg="1"/>
      <p:bldP spid="22" grpId="0" animBg="1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4"/>
          <p:cNvSpPr txBox="1">
            <a:spLocks noChangeArrowheads="1"/>
          </p:cNvSpPr>
          <p:nvPr/>
        </p:nvSpPr>
        <p:spPr bwMode="auto">
          <a:xfrm>
            <a:off x="1177925" y="4876800"/>
            <a:ext cx="41084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b)               (Đúng)</a:t>
            </a:r>
          </a:p>
        </p:txBody>
      </p:sp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25400" y="544513"/>
            <a:ext cx="4586288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Các kí hiệu:</a:t>
            </a:r>
          </a:p>
        </p:txBody>
      </p:sp>
      <p:pic>
        <p:nvPicPr>
          <p:cNvPr id="9220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4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2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1:  TẬP HỢP. PHẦN TỬ CỦA TẬP HỢP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462088" y="1133475"/>
            <a:ext cx="767080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b="1" dirty="0" err="1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b="1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2800" b="1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eaLnBrk="1" hangingPunct="1">
              <a:buFontTx/>
              <a:buAutoNum type="alphaLcParenR"/>
              <a:defRPr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liệt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 eaLnBrk="1" hangingPunct="1">
              <a:buFontTx/>
              <a:buAutoNum type="alphaLcParenR"/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khẳng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eaLnBrk="1" hangingPunct="1"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6" name="Picture 19" descr="question_float_from_box_hg_clr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1" y="1043782"/>
            <a:ext cx="914400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3165475" y="3429000"/>
          <a:ext cx="4289425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2" name="Equation" r:id="rId5" imgW="1688367" imgH="203112" progId="Equation.DSMT4">
                  <p:embed/>
                </p:oleObj>
              </mc:Choice>
              <mc:Fallback>
                <p:oleObj name="Equation" r:id="rId5" imgW="1688367" imgH="203112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5475" y="3429000"/>
                        <a:ext cx="4289425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3621088" y="3810000"/>
            <a:ext cx="13319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i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Giải:</a:t>
            </a:r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1187450" y="4298950"/>
            <a:ext cx="62484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a) M = {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i,a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đ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n,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h}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770063" y="4913313"/>
          <a:ext cx="1096962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3" name="Equation" r:id="rId7" imgW="431425" imgH="177646" progId="Equation.DSMT4">
                  <p:embed/>
                </p:oleObj>
              </mc:Choice>
              <mc:Fallback>
                <p:oleObj name="Equation" r:id="rId7" imgW="431425" imgH="177646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0063" y="4913313"/>
                        <a:ext cx="1096962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785938" y="5437188"/>
          <a:ext cx="106362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4" name="Equation" r:id="rId9" imgW="418918" imgH="177723" progId="Equation.DSMT4">
                  <p:embed/>
                </p:oleObj>
              </mc:Choice>
              <mc:Fallback>
                <p:oleObj name="Equation" r:id="rId9" imgW="418918" imgH="177723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38" y="5437188"/>
                        <a:ext cx="1063625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324600" y="4911725"/>
          <a:ext cx="1063625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5" name="Equation" r:id="rId11" imgW="418918" imgH="177723" progId="Equation.DSMT4">
                  <p:embed/>
                </p:oleObj>
              </mc:Choice>
              <mc:Fallback>
                <p:oleObj name="Equation" r:id="rId11" imgW="418918" imgH="177723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4911725"/>
                        <a:ext cx="1063625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324600" y="5484813"/>
          <a:ext cx="100012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6" name="Equation" r:id="rId13" imgW="393359" imgH="177646" progId="Equation.DSMT4">
                  <p:embed/>
                </p:oleObj>
              </mc:Choice>
              <mc:Fallback>
                <p:oleObj name="Equation" r:id="rId13" imgW="393359" imgH="177646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5484813"/>
                        <a:ext cx="1000125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2840038" y="5400675"/>
            <a:ext cx="17462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(Sai)</a:t>
            </a: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7162800" y="4873625"/>
            <a:ext cx="1752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 (Đúng)</a:t>
            </a:r>
          </a:p>
        </p:txBody>
      </p:sp>
      <p:sp>
        <p:nvSpPr>
          <p:cNvPr id="26" name="TextBox 4"/>
          <p:cNvSpPr txBox="1">
            <a:spLocks noChangeArrowheads="1"/>
          </p:cNvSpPr>
          <p:nvPr/>
        </p:nvSpPr>
        <p:spPr bwMode="auto">
          <a:xfrm>
            <a:off x="7324725" y="5400675"/>
            <a:ext cx="17462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(Đúng)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49214" y="1801884"/>
            <a:ext cx="124618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 hành 1</a:t>
            </a:r>
            <a:endParaRPr lang="en-US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1" grpId="0"/>
      <p:bldP spid="18" grpId="0"/>
      <p:bldP spid="19" grpId="0"/>
      <p:bldP spid="24" grpId="0"/>
      <p:bldP spid="25" grpId="0"/>
      <p:bldP spid="26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Box 4"/>
          <p:cNvSpPr txBox="1">
            <a:spLocks noChangeArrowheads="1"/>
          </p:cNvSpPr>
          <p:nvPr/>
        </p:nvSpPr>
        <p:spPr bwMode="auto">
          <a:xfrm>
            <a:off x="25400" y="544513"/>
            <a:ext cx="4586288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Cách cho tập hợp</a:t>
            </a:r>
          </a:p>
        </p:txBody>
      </p:sp>
      <p:pic>
        <p:nvPicPr>
          <p:cNvPr id="10245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9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2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1:  TẬP HỢP. PHẦN TỬ CỦA TẬP HỢP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41876" y="1112327"/>
            <a:ext cx="8904288" cy="1200329"/>
          </a:xfrm>
          <a:prstGeom prst="rect">
            <a:avLst/>
          </a:prstGeom>
          <a:solidFill>
            <a:schemeClr val="bg2"/>
          </a:solidFill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Để cho một tập hợp, thường có hai cách:</a:t>
            </a:r>
          </a:p>
          <a:p>
            <a:pPr marL="514350" indent="-514350" eaLnBrk="1" hangingPunct="1">
              <a:buFontTx/>
              <a:buAutoNum type="alphaLcParenR"/>
              <a:defRPr/>
            </a:pPr>
            <a:r>
              <a:rPr lang="en-US" sz="2400" b="1" i="1" smtClean="0">
                <a:latin typeface="Times New Roman" pitchFamily="18" charset="0"/>
                <a:cs typeface="Times New Roman" pitchFamily="18" charset="0"/>
              </a:rPr>
              <a:t>Liệt kê các phần tử của tập hợp.</a:t>
            </a:r>
          </a:p>
          <a:p>
            <a:pPr marL="514350" indent="-514350" eaLnBrk="1" hangingPunct="1">
              <a:buFontTx/>
              <a:buAutoNum type="alphaLcParenR"/>
              <a:defRPr/>
            </a:pPr>
            <a:r>
              <a:rPr lang="en-US" sz="2400" b="1" i="1" smtClean="0">
                <a:latin typeface="Times New Roman" pitchFamily="18" charset="0"/>
                <a:cs typeface="Times New Roman" pitchFamily="18" charset="0"/>
              </a:rPr>
              <a:t> Chỉ ra tính chất đặc trưng cho các phần tử của tập hợp.</a:t>
            </a: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3" name="Picture 19" descr="question_float_from_box_hg_clr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69" y="2326482"/>
            <a:ext cx="914400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TextBox 4"/>
          <p:cNvSpPr txBox="1">
            <a:spLocks noChangeArrowheads="1"/>
          </p:cNvSpPr>
          <p:nvPr/>
        </p:nvSpPr>
        <p:spPr bwMode="auto">
          <a:xfrm>
            <a:off x="55680" y="3135247"/>
            <a:ext cx="10741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 hành 2</a:t>
            </a:r>
            <a:endParaRPr 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952" y="4965096"/>
            <a:ext cx="904442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a)- Tính chất đặc trưng của tập hợp E là E gồm các số tự nhiên chẵn nhỏ hơn 10.</a:t>
            </a:r>
            <a:br>
              <a:rPr lang="en-US" sz="2800" smtClean="0"/>
            </a:br>
            <a:r>
              <a:rPr lang="en-US" sz="2800" smtClean="0"/>
              <a:t>- E={x|x là số tự nhiên chẵn nhỏ hơn 10}.</a:t>
            </a:r>
            <a:br>
              <a:rPr lang="en-US" sz="2800" smtClean="0"/>
            </a:br>
            <a:r>
              <a:rPr lang="en-US" sz="2800" smtClean="0"/>
              <a:t>b)P={11;12;13;14;15;16;17;18;19}</a:t>
            </a:r>
            <a:endParaRPr lang="en-US" sz="2800"/>
          </a:p>
        </p:txBody>
      </p:sp>
      <p:sp>
        <p:nvSpPr>
          <p:cNvPr id="2" name="TextBox 1"/>
          <p:cNvSpPr txBox="1"/>
          <p:nvPr/>
        </p:nvSpPr>
        <p:spPr>
          <a:xfrm>
            <a:off x="1151458" y="2422764"/>
            <a:ext cx="7844494" cy="2677656"/>
          </a:xfrm>
          <a:prstGeom prst="rect">
            <a:avLst/>
          </a:prstGeom>
          <a:ln w="381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vi-VN" sz="2800" smtClean="0">
                <a:solidFill>
                  <a:srgbClr val="002060"/>
                </a:solidFill>
              </a:rPr>
              <a:t>a)Cho </a:t>
            </a:r>
            <a:r>
              <a:rPr lang="vi-VN" sz="2800">
                <a:solidFill>
                  <a:srgbClr val="002060"/>
                </a:solidFill>
              </a:rPr>
              <a:t>tập hợp E={0;2;4;6;8}. Hãy chỉ ra tính chất đặc trưng cho các phần tử của tập hợp E và viết tập hợp E theo cách này.</a:t>
            </a:r>
          </a:p>
          <a:p>
            <a:r>
              <a:rPr lang="vi-VN" sz="2800" smtClean="0">
                <a:solidFill>
                  <a:srgbClr val="002060"/>
                </a:solidFill>
              </a:rPr>
              <a:t>b)Cho </a:t>
            </a:r>
            <a:r>
              <a:rPr lang="vi-VN" sz="2800">
                <a:solidFill>
                  <a:srgbClr val="002060"/>
                </a:solidFill>
              </a:rPr>
              <a:t>tập hợp P={x|x là số tự nhiên và 10 &lt; x &lt; 20}. Hãy viết tập hợp P theo cách liệt kê tất cả các phần tử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4681538" y="5170488"/>
            <a:ext cx="1668462" cy="484187"/>
            <a:chOff x="4680744" y="5170998"/>
            <a:chExt cx="1669652" cy="482921"/>
          </a:xfrm>
        </p:grpSpPr>
        <p:sp>
          <p:nvSpPr>
            <p:cNvPr id="10276" name="TextBox 4"/>
            <p:cNvSpPr txBox="1">
              <a:spLocks noChangeArrowheads="1"/>
            </p:cNvSpPr>
            <p:nvPr/>
          </p:nvSpPr>
          <p:spPr bwMode="auto">
            <a:xfrm>
              <a:off x="4680744" y="5192254"/>
              <a:ext cx="7112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b="1">
                  <a:latin typeface="Times New Roman" pitchFamily="18" charset="0"/>
                  <a:cs typeface="Times New Roman" pitchFamily="18" charset="0"/>
                </a:rPr>
                <a:t>16</a:t>
              </a:r>
              <a:endParaRPr lang="en-US" sz="2400" b="1" i="1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0277" name="Group 12"/>
            <p:cNvGrpSpPr>
              <a:grpSpLocks/>
            </p:cNvGrpSpPr>
            <p:nvPr/>
          </p:nvGrpSpPr>
          <p:grpSpPr bwMode="auto">
            <a:xfrm>
              <a:off x="5149453" y="5170998"/>
              <a:ext cx="1200943" cy="463711"/>
              <a:chOff x="5149453" y="5170998"/>
              <a:chExt cx="1200943" cy="463711"/>
            </a:xfrm>
          </p:grpSpPr>
          <p:sp>
            <p:nvSpPr>
              <p:cNvPr id="10278" name="TextBox 4"/>
              <p:cNvSpPr txBox="1">
                <a:spLocks noChangeArrowheads="1"/>
              </p:cNvSpPr>
              <p:nvPr/>
            </p:nvSpPr>
            <p:spPr bwMode="auto">
              <a:xfrm>
                <a:off x="5149453" y="5173044"/>
                <a:ext cx="484981" cy="461665"/>
              </a:xfrm>
              <a:prstGeom prst="rect">
                <a:avLst/>
              </a:prstGeom>
              <a:noFill/>
              <a:ln w="28575">
                <a:solidFill>
                  <a:srgbClr val="00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sz="2400" b="1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279" name="TextBox 4"/>
              <p:cNvSpPr txBox="1">
                <a:spLocks noChangeArrowheads="1"/>
              </p:cNvSpPr>
              <p:nvPr/>
            </p:nvSpPr>
            <p:spPr bwMode="auto">
              <a:xfrm>
                <a:off x="5639196" y="5170998"/>
                <a:ext cx="71120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en-US" sz="2400" b="1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1206500" y="5176838"/>
            <a:ext cx="1822450" cy="461962"/>
            <a:chOff x="1206500" y="5177322"/>
            <a:chExt cx="1823243" cy="461665"/>
          </a:xfrm>
        </p:grpSpPr>
        <p:sp>
          <p:nvSpPr>
            <p:cNvPr id="10273" name="TextBox 4"/>
            <p:cNvSpPr txBox="1">
              <a:spLocks noChangeArrowheads="1"/>
            </p:cNvSpPr>
            <p:nvPr/>
          </p:nvSpPr>
          <p:spPr bwMode="auto">
            <a:xfrm>
              <a:off x="1206500" y="5177322"/>
              <a:ext cx="7112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b="1">
                  <a:latin typeface="Times New Roman" pitchFamily="18" charset="0"/>
                  <a:cs typeface="Times New Roman" pitchFamily="18" charset="0"/>
                </a:rPr>
                <a:t>10</a:t>
              </a:r>
              <a:endParaRPr lang="en-US" sz="2400" b="1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74" name="TextBox 4"/>
            <p:cNvSpPr txBox="1">
              <a:spLocks noChangeArrowheads="1"/>
            </p:cNvSpPr>
            <p:nvPr/>
          </p:nvSpPr>
          <p:spPr bwMode="auto">
            <a:xfrm>
              <a:off x="2318543" y="5177322"/>
              <a:ext cx="7112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b="1"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sz="2400" b="1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75" name="TextBox 4"/>
            <p:cNvSpPr txBox="1">
              <a:spLocks noChangeArrowheads="1"/>
            </p:cNvSpPr>
            <p:nvPr/>
          </p:nvSpPr>
          <p:spPr bwMode="auto">
            <a:xfrm>
              <a:off x="1833562" y="5177322"/>
              <a:ext cx="484981" cy="461665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sz="2400" b="1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244" name="TextBox 4"/>
          <p:cNvSpPr txBox="1">
            <a:spLocks noChangeArrowheads="1"/>
          </p:cNvSpPr>
          <p:nvPr/>
        </p:nvSpPr>
        <p:spPr bwMode="auto">
          <a:xfrm>
            <a:off x="25400" y="544513"/>
            <a:ext cx="4586288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Cách cho tập hợp</a:t>
            </a:r>
          </a:p>
        </p:txBody>
      </p:sp>
      <p:pic>
        <p:nvPicPr>
          <p:cNvPr id="10245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9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2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1:  TẬP HỢP. PHẦN TỬ CỦA TẬP HỢP</a:t>
            </a:r>
          </a:p>
        </p:txBody>
      </p: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165299" y="1306744"/>
            <a:ext cx="8661400" cy="830997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 Ví dụ: Cho tập hợp A gồm các số tự nhiên vừa lớn hơn 7, nhỏ hơn 15.</a:t>
            </a:r>
            <a:endParaRPr lang="en-US" sz="24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184437" y="2367756"/>
            <a:ext cx="46482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latin typeface="Times New Roman" pitchFamily="18" charset="0"/>
                <a:cs typeface="Times New Roman" pitchFamily="18" charset="0"/>
              </a:rPr>
              <a:t>a) Viết tập hợp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A theo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hai cách.</a:t>
            </a:r>
            <a:endParaRPr lang="en-US" sz="2400" b="1" i="1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400" b="1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423069" y="2864016"/>
            <a:ext cx="660241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latin typeface="Times New Roman" pitchFamily="18" charset="0"/>
                <a:cs typeface="Times New Roman" pitchFamily="18" charset="0"/>
              </a:rPr>
              <a:t>Cách 1: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= {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8;9;10;11;12;13;14}</a:t>
            </a:r>
            <a:endParaRPr lang="en-US" sz="2400" b="1" i="1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400" b="1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8" name="TextBox 4"/>
          <p:cNvSpPr txBox="1">
            <a:spLocks noChangeArrowheads="1"/>
          </p:cNvSpPr>
          <p:nvPr/>
        </p:nvSpPr>
        <p:spPr bwMode="auto">
          <a:xfrm>
            <a:off x="418520" y="3456488"/>
            <a:ext cx="66024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latin typeface="Times New Roman" pitchFamily="18" charset="0"/>
                <a:cs typeface="Times New Roman" pitchFamily="18" charset="0"/>
              </a:rPr>
              <a:t>Cách 2: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= {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x  x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là số tự nhiên, 7 &lt; x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15}</a:t>
            </a:r>
            <a:endParaRPr lang="en-US" sz="2400" b="1" i="1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400" b="1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241300" y="4576763"/>
            <a:ext cx="7874000" cy="831850"/>
            <a:chOff x="279400" y="4648200"/>
            <a:chExt cx="7874000" cy="830997"/>
          </a:xfrm>
        </p:grpSpPr>
        <p:sp>
          <p:nvSpPr>
            <p:cNvPr id="10270" name="TextBox 4"/>
            <p:cNvSpPr txBox="1">
              <a:spLocks noChangeArrowheads="1"/>
            </p:cNvSpPr>
            <p:nvPr/>
          </p:nvSpPr>
          <p:spPr bwMode="auto">
            <a:xfrm>
              <a:off x="279400" y="4648200"/>
              <a:ext cx="787400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b="1">
                  <a:latin typeface="Times New Roman" pitchFamily="18" charset="0"/>
                  <a:cs typeface="Times New Roman" pitchFamily="18" charset="0"/>
                </a:rPr>
                <a:t>b) Điền kí hiệu      hay     vào ô trống.</a:t>
              </a:r>
              <a:endParaRPr lang="en-US" sz="2400" b="1" i="1">
                <a:latin typeface="Times New Roman" pitchFamily="18" charset="0"/>
                <a:cs typeface="Times New Roman" pitchFamily="18" charset="0"/>
              </a:endParaRPr>
            </a:p>
            <a:p>
              <a:pPr eaLnBrk="1" hangingPunct="1"/>
              <a:r>
                <a:rPr lang="en-US" sz="2400" b="1"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  <p:graphicFrame>
          <p:nvGraphicFramePr>
            <p:cNvPr id="10271" name="Object 6"/>
            <p:cNvGraphicFramePr>
              <a:graphicFrameLocks noChangeAspect="1"/>
            </p:cNvGraphicFramePr>
            <p:nvPr/>
          </p:nvGraphicFramePr>
          <p:xfrm>
            <a:off x="2362200" y="4741436"/>
            <a:ext cx="322263" cy="3222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432" name="Equation" r:id="rId4" imgW="126725" imgH="126725" progId="Equation.DSMT4">
                    <p:embed/>
                  </p:oleObj>
                </mc:Choice>
                <mc:Fallback>
                  <p:oleObj name="Equation" r:id="rId4" imgW="126725" imgH="126725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62200" y="4741436"/>
                          <a:ext cx="322263" cy="3222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72" name="Object 7"/>
            <p:cNvGraphicFramePr>
              <a:graphicFrameLocks noChangeAspect="1"/>
            </p:cNvGraphicFramePr>
            <p:nvPr/>
          </p:nvGraphicFramePr>
          <p:xfrm>
            <a:off x="3276600" y="4676348"/>
            <a:ext cx="322262" cy="387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433" name="Equation" r:id="rId6" imgW="126835" imgH="152202" progId="Equation.DSMT4">
                    <p:embed/>
                  </p:oleObj>
                </mc:Choice>
                <mc:Fallback>
                  <p:oleObj name="Equation" r:id="rId6" imgW="126835" imgH="152202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76600" y="4676348"/>
                          <a:ext cx="322262" cy="3873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5232400" y="5229225"/>
          <a:ext cx="322263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4" name="Equation" r:id="rId8" imgW="126835" imgH="152202" progId="Equation.DSMT4">
                  <p:embed/>
                </p:oleObj>
              </mc:Choice>
              <mc:Fallback>
                <p:oleObj name="Equation" r:id="rId8" imgW="126835" imgH="15220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2400" y="5229225"/>
                        <a:ext cx="322263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1917700" y="5283200"/>
          <a:ext cx="322263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5" name="Equation" r:id="rId9" imgW="126725" imgH="126725" progId="Equation.DSMT4">
                  <p:embed/>
                </p:oleObj>
              </mc:Choice>
              <mc:Fallback>
                <p:oleObj name="Equation" r:id="rId9" imgW="126725" imgH="12672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7700" y="5283200"/>
                        <a:ext cx="322263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1122363" y="6018213"/>
            <a:ext cx="1906587" cy="463550"/>
            <a:chOff x="1122362" y="6017754"/>
            <a:chExt cx="1907381" cy="463711"/>
          </a:xfrm>
        </p:grpSpPr>
        <p:sp>
          <p:nvSpPr>
            <p:cNvPr id="10266" name="TextBox 4"/>
            <p:cNvSpPr txBox="1">
              <a:spLocks noChangeArrowheads="1"/>
            </p:cNvSpPr>
            <p:nvPr/>
          </p:nvSpPr>
          <p:spPr bwMode="auto">
            <a:xfrm>
              <a:off x="1122362" y="6019800"/>
              <a:ext cx="7112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b="1" smtClean="0">
                  <a:latin typeface="Times New Roman" pitchFamily="18" charset="0"/>
                  <a:cs typeface="Times New Roman" pitchFamily="18" charset="0"/>
                </a:rPr>
                <a:t>13</a:t>
              </a:r>
              <a:endParaRPr lang="en-US" sz="2400" b="1" i="1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0267" name="Group 39"/>
            <p:cNvGrpSpPr>
              <a:grpSpLocks/>
            </p:cNvGrpSpPr>
            <p:nvPr/>
          </p:nvGrpSpPr>
          <p:grpSpPr bwMode="auto">
            <a:xfrm>
              <a:off x="1828800" y="6017754"/>
              <a:ext cx="1200943" cy="463711"/>
              <a:chOff x="5149453" y="5170998"/>
              <a:chExt cx="1200943" cy="463711"/>
            </a:xfrm>
          </p:grpSpPr>
          <p:sp>
            <p:nvSpPr>
              <p:cNvPr id="10268" name="TextBox 4"/>
              <p:cNvSpPr txBox="1">
                <a:spLocks noChangeArrowheads="1"/>
              </p:cNvSpPr>
              <p:nvPr/>
            </p:nvSpPr>
            <p:spPr bwMode="auto">
              <a:xfrm>
                <a:off x="5149453" y="5173044"/>
                <a:ext cx="484981" cy="461665"/>
              </a:xfrm>
              <a:prstGeom prst="rect">
                <a:avLst/>
              </a:prstGeom>
              <a:noFill/>
              <a:ln w="28575">
                <a:solidFill>
                  <a:srgbClr val="00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sz="2400" b="1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269" name="TextBox 4"/>
              <p:cNvSpPr txBox="1">
                <a:spLocks noChangeArrowheads="1"/>
              </p:cNvSpPr>
              <p:nvPr/>
            </p:nvSpPr>
            <p:spPr bwMode="auto">
              <a:xfrm>
                <a:off x="5639196" y="5170998"/>
                <a:ext cx="71120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en-US" sz="2400" b="1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4710113" y="5989638"/>
            <a:ext cx="1843087" cy="511175"/>
            <a:chOff x="4508895" y="5989952"/>
            <a:chExt cx="1843087" cy="510909"/>
          </a:xfrm>
        </p:grpSpPr>
        <p:sp>
          <p:nvSpPr>
            <p:cNvPr id="10262" name="TextBox 4"/>
            <p:cNvSpPr txBox="1">
              <a:spLocks noChangeArrowheads="1"/>
            </p:cNvSpPr>
            <p:nvPr/>
          </p:nvSpPr>
          <p:spPr bwMode="auto">
            <a:xfrm>
              <a:off x="4508895" y="6039196"/>
              <a:ext cx="7112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b="1" smtClean="0">
                  <a:latin typeface="Times New Roman" pitchFamily="18" charset="0"/>
                  <a:cs typeface="Times New Roman" pitchFamily="18" charset="0"/>
                </a:rPr>
                <a:t>19</a:t>
              </a:r>
              <a:endParaRPr lang="en-US" sz="2400" b="1" i="1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0263" name="Group 46"/>
            <p:cNvGrpSpPr>
              <a:grpSpLocks/>
            </p:cNvGrpSpPr>
            <p:nvPr/>
          </p:nvGrpSpPr>
          <p:grpSpPr bwMode="auto">
            <a:xfrm>
              <a:off x="5151039" y="5989952"/>
              <a:ext cx="1200943" cy="463711"/>
              <a:chOff x="5149453" y="5170998"/>
              <a:chExt cx="1200943" cy="463711"/>
            </a:xfrm>
          </p:grpSpPr>
          <p:sp>
            <p:nvSpPr>
              <p:cNvPr id="10264" name="TextBox 4"/>
              <p:cNvSpPr txBox="1">
                <a:spLocks noChangeArrowheads="1"/>
              </p:cNvSpPr>
              <p:nvPr/>
            </p:nvSpPr>
            <p:spPr bwMode="auto">
              <a:xfrm>
                <a:off x="5149453" y="5173044"/>
                <a:ext cx="484981" cy="461665"/>
              </a:xfrm>
              <a:prstGeom prst="rect">
                <a:avLst/>
              </a:prstGeom>
              <a:noFill/>
              <a:ln w="28575">
                <a:solidFill>
                  <a:srgbClr val="00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sz="2400" b="1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265" name="TextBox 4"/>
              <p:cNvSpPr txBox="1">
                <a:spLocks noChangeArrowheads="1"/>
              </p:cNvSpPr>
              <p:nvPr/>
            </p:nvSpPr>
            <p:spPr bwMode="auto">
              <a:xfrm>
                <a:off x="5639196" y="5170998"/>
                <a:ext cx="71120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en-US" sz="2400" b="1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aphicFrame>
        <p:nvGraphicFramePr>
          <p:cNvPr id="39" name="Object 38"/>
          <p:cNvGraphicFramePr>
            <a:graphicFrameLocks noChangeAspect="1"/>
          </p:cNvGraphicFramePr>
          <p:nvPr/>
        </p:nvGraphicFramePr>
        <p:xfrm>
          <a:off x="5468938" y="6018213"/>
          <a:ext cx="322262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6" name="Equation" r:id="rId11" imgW="126835" imgH="152202" progId="Equation.DSMT4">
                  <p:embed/>
                </p:oleObj>
              </mc:Choice>
              <mc:Fallback>
                <p:oleObj name="Equation" r:id="rId11" imgW="126835" imgH="15220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8938" y="6018213"/>
                        <a:ext cx="322262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1261965"/>
              </p:ext>
            </p:extLst>
          </p:nvPr>
        </p:nvGraphicFramePr>
        <p:xfrm>
          <a:off x="2203877" y="3428937"/>
          <a:ext cx="306389" cy="5361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7" name="Equation" r:id="rId12" imgW="152280" imgH="266400" progId="Equation.DSMT4">
                  <p:embed/>
                </p:oleObj>
              </mc:Choice>
              <mc:Fallback>
                <p:oleObj name="Equation" r:id="rId12" imgW="15228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203877" y="3428937"/>
                        <a:ext cx="306389" cy="5361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0203845"/>
              </p:ext>
            </p:extLst>
          </p:nvPr>
        </p:nvGraphicFramePr>
        <p:xfrm>
          <a:off x="1917699" y="6078537"/>
          <a:ext cx="322263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8" name="Equation" r:id="rId14" imgW="321691" imgH="320138" progId="Equation.DSMT4">
                  <p:embed/>
                </p:oleObj>
              </mc:Choice>
              <mc:Fallback>
                <p:oleObj name="Equation" r:id="rId14" imgW="321691" imgH="32013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917699" y="6078537"/>
                        <a:ext cx="322263" cy="320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4267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  <p:bldP spid="27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3200400" y="533400"/>
            <a:ext cx="45862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 DỤNG</a:t>
            </a:r>
          </a:p>
        </p:txBody>
      </p:sp>
      <p:pic>
        <p:nvPicPr>
          <p:cNvPr id="11267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2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1:  TẬP HỢP. PHẦN TỬ CỦA TẬP HỢP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03200" y="990600"/>
            <a:ext cx="89042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latin typeface="Times New Roman" pitchFamily="18" charset="0"/>
                <a:cs typeface="Times New Roman" pitchFamily="18" charset="0"/>
              </a:rPr>
              <a:t>Dưới đây là quảng cáo khuyến mãi cuối tuần của siêu thị “Bách hóa xanh”</a:t>
            </a:r>
            <a:endParaRPr lang="en-US" sz="2400" b="1" i="1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400" b="1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532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9700" y="1828800"/>
            <a:ext cx="8864600" cy="312420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TextBox 4"/>
          <p:cNvSpPr txBox="1">
            <a:spLocks noChangeArrowheads="1"/>
          </p:cNvSpPr>
          <p:nvPr/>
        </p:nvSpPr>
        <p:spPr bwMode="auto">
          <a:xfrm>
            <a:off x="203200" y="4953000"/>
            <a:ext cx="89042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i="1">
                <a:latin typeface="Times New Roman" pitchFamily="18" charset="0"/>
                <a:cs typeface="Times New Roman" pitchFamily="18" charset="0"/>
              </a:rPr>
              <a:t>Hãy viết tập hợp A các sản phẩm được giảm giá trên 12 000 đồng mỗi ki-lô-gam.</a:t>
            </a:r>
          </a:p>
          <a:p>
            <a:pPr eaLnBrk="1" hangingPunct="1"/>
            <a:r>
              <a:rPr lang="en-US" sz="2400" b="1" i="1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4" name="TextBox 4"/>
          <p:cNvSpPr txBox="1">
            <a:spLocks noChangeArrowheads="1"/>
          </p:cNvSpPr>
          <p:nvPr/>
        </p:nvSpPr>
        <p:spPr bwMode="auto">
          <a:xfrm>
            <a:off x="2743200" y="5707063"/>
            <a:ext cx="5867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= {xoài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tượng, 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chép, 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gà}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1" grpId="0"/>
      <p:bldP spid="43" grpId="0"/>
      <p:bldP spid="4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2868</TotalTime>
  <Words>783</Words>
  <Application>Microsoft Office PowerPoint</Application>
  <PresentationFormat>On-screen Show (4:3)</PresentationFormat>
  <Paragraphs>92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Tahoma</vt:lpstr>
      <vt:lpstr>Times New Roman</vt:lpstr>
      <vt:lpstr>VNI-Brush</vt:lpstr>
      <vt:lpstr>VNI-Lithos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http://viet4room.com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Manh Cuong</dc:creator>
  <cp:lastModifiedBy>Admin</cp:lastModifiedBy>
  <cp:revision>287</cp:revision>
  <dcterms:created xsi:type="dcterms:W3CDTF">2016-11-26T13:35:55Z</dcterms:created>
  <dcterms:modified xsi:type="dcterms:W3CDTF">2021-09-10T06:26:23Z</dcterms:modified>
</cp:coreProperties>
</file>