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98" r:id="rId3"/>
    <p:sldId id="299" r:id="rId4"/>
    <p:sldId id="259" r:id="rId5"/>
    <p:sldId id="300" r:id="rId6"/>
    <p:sldId id="301" r:id="rId7"/>
    <p:sldId id="302" r:id="rId8"/>
    <p:sldId id="312" r:id="rId9"/>
    <p:sldId id="303" r:id="rId10"/>
    <p:sldId id="304" r:id="rId11"/>
    <p:sldId id="30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6600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e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e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emf"/><Relationship Id="rId5" Type="http://schemas.openxmlformats.org/officeDocument/2006/relationships/image" Target="../media/image11.wmf"/><Relationship Id="rId10" Type="http://schemas.openxmlformats.org/officeDocument/2006/relationships/image" Target="../media/image16.e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e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FB0ADB-877A-4A5D-8EA6-534324AB8707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7E9375-2EDF-4741-ACF8-040C6A428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16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3599-73A6-4DD5-AF80-895DC2FCE6ED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5DA5F-A4ED-4558-BAD8-4B2E05DD2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8A566-F0B1-4BF4-A900-CE4A99229A1D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ED3E-C8B4-442D-8F6E-9AC6A1AB9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E2D9D-23B1-4D3D-8BC7-F3FAC8255814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5B44-D79C-465D-95E5-444F2245A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1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5DB4-17CF-4C1A-BACC-114035F393A8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7A3A3-610D-4658-B72B-1AED3D0FD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9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5A2A-BA17-4C49-A328-88CF75701ADC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E792-A1F4-4EB0-A735-6150DACC7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B336-9AFD-4716-B9C4-11960B89A2B6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02AA-29F5-4783-917B-FCC3088EA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9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FAC0-A917-4DD3-844C-A1A167410977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64D8C-0A0C-4C60-87A5-621244EA0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3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B44D-294B-48CB-8BA4-0F69E53579D7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C58E-80F9-4FE6-852E-593A605AB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9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1165-8EC9-4795-9D92-6FA783E387C2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CA211-1035-4D85-914B-D59FAB4BB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1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D742-8746-4098-BA36-355C25C92708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82819-8792-48F5-B930-81A32FC38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6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D539-2892-49AA-97B5-2A6FB6862DB2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B437-1943-491E-BA08-6EEAABAB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9B13B6-3912-4CF5-9624-8AB1C3CA9079}" type="datetimeFigureOut">
              <a:rPr lang="en-US"/>
              <a:pPr>
                <a:defRPr/>
              </a:pPr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E919DA-CEB1-4FDC-B9AA-D0735A08B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.gif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3.wmf"/><Relationship Id="rId25" Type="http://schemas.openxmlformats.org/officeDocument/2006/relationships/image" Target="../media/image17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9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23" Type="http://schemas.openxmlformats.org/officeDocument/2006/relationships/image" Target="../media/image16.e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1.gi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2.wmf"/><Relationship Id="rId4" Type="http://schemas.openxmlformats.org/officeDocument/2006/relationships/image" Target="../media/image25.gi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9.wmf"/><Relationship Id="rId3" Type="http://schemas.openxmlformats.org/officeDocument/2006/relationships/image" Target="../media/image1.gi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15" Type="http://schemas.openxmlformats.org/officeDocument/2006/relationships/image" Target="../media/image30.emf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476750" y="1236663"/>
            <a:ext cx="3013075" cy="4264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220890">
            <a:off x="1819275" y="1228725"/>
            <a:ext cx="2838450" cy="3968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79388" y="714375"/>
            <a:ext cx="876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 A được minh họa bằng sơ đồ Venn</a:t>
            </a:r>
            <a:endParaRPr lang="en-US" sz="3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311400" y="1527175"/>
            <a:ext cx="3517900" cy="2981325"/>
            <a:chOff x="4940300" y="1590764"/>
            <a:chExt cx="3517900" cy="2981236"/>
          </a:xfrm>
        </p:grpSpPr>
        <p:sp>
          <p:nvSpPr>
            <p:cNvPr id="2" name="Oval 1"/>
            <p:cNvSpPr/>
            <p:nvPr/>
          </p:nvSpPr>
          <p:spPr>
            <a:xfrm>
              <a:off x="5562600" y="2190821"/>
              <a:ext cx="2895600" cy="238117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12299" name="Group 5"/>
            <p:cNvGrpSpPr>
              <a:grpSpLocks/>
            </p:cNvGrpSpPr>
            <p:nvPr/>
          </p:nvGrpSpPr>
          <p:grpSpPr bwMode="auto">
            <a:xfrm>
              <a:off x="4940300" y="1590764"/>
              <a:ext cx="3467100" cy="2806363"/>
              <a:chOff x="4940300" y="1590764"/>
              <a:chExt cx="3467100" cy="2806363"/>
            </a:xfrm>
          </p:grpSpPr>
          <p:sp>
            <p:nvSpPr>
              <p:cNvPr id="12301" name="TextBox 4"/>
              <p:cNvSpPr txBox="1">
                <a:spLocks noChangeArrowheads="1"/>
              </p:cNvSpPr>
              <p:nvPr/>
            </p:nvSpPr>
            <p:spPr bwMode="auto">
              <a:xfrm>
                <a:off x="6032500" y="2057400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2302" name="TextBox 4"/>
              <p:cNvSpPr txBox="1">
                <a:spLocks noChangeArrowheads="1"/>
              </p:cNvSpPr>
              <p:nvPr/>
            </p:nvSpPr>
            <p:spPr bwMode="auto">
              <a:xfrm>
                <a:off x="7023100" y="2175659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2303" name="TextBox 4"/>
              <p:cNvSpPr txBox="1">
                <a:spLocks noChangeArrowheads="1"/>
              </p:cNvSpPr>
              <p:nvPr/>
            </p:nvSpPr>
            <p:spPr bwMode="auto">
              <a:xfrm>
                <a:off x="7340600" y="3051094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2304" name="TextBox 4"/>
              <p:cNvSpPr txBox="1">
                <a:spLocks noChangeArrowheads="1"/>
              </p:cNvSpPr>
              <p:nvPr/>
            </p:nvSpPr>
            <p:spPr bwMode="auto">
              <a:xfrm>
                <a:off x="6235700" y="3381464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2305" name="TextBox 4"/>
              <p:cNvSpPr txBox="1">
                <a:spLocks noChangeArrowheads="1"/>
              </p:cNvSpPr>
              <p:nvPr/>
            </p:nvSpPr>
            <p:spPr bwMode="auto">
              <a:xfrm>
                <a:off x="6324600" y="2565231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2306" name="TextBox 4"/>
              <p:cNvSpPr txBox="1">
                <a:spLocks noChangeArrowheads="1"/>
              </p:cNvSpPr>
              <p:nvPr/>
            </p:nvSpPr>
            <p:spPr bwMode="auto">
              <a:xfrm>
                <a:off x="4940300" y="1590764"/>
                <a:ext cx="10668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5257800" y="2057475"/>
              <a:ext cx="609600" cy="5079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844800" y="4953000"/>
            <a:ext cx="3630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A = {1;2;3;4;5}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 descr="JER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AutoShape 7" descr="Những chú chuột nổi tiếng trên phim - Báo Long An Online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2" name="Picture 11" descr="Hình nền powerpoint đơn giản mà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026525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2714327"/>
            <a:ext cx="689163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 CÁC EM HỌC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87313" y="549275"/>
            <a:ext cx="32194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Lithos" pitchFamily="2" charset="0"/>
              </a:rPr>
              <a:t>Chöông</a:t>
            </a:r>
            <a:r>
              <a:rPr lang="en-US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Lithos" pitchFamily="2" charset="0"/>
              </a:rPr>
              <a:t> I</a:t>
            </a:r>
          </a:p>
        </p:txBody>
      </p:sp>
      <p:sp>
        <p:nvSpPr>
          <p:cNvPr id="3076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98425" y="533400"/>
            <a:ext cx="3644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Lithos" pitchFamily="2" charset="0"/>
              </a:rPr>
              <a:t>Chöông</a:t>
            </a:r>
            <a:r>
              <a:rPr lang="en-US" sz="28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Lithos" pitchFamily="2" charset="0"/>
              </a:rPr>
              <a:t> I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920875" y="1071563"/>
            <a:ext cx="6362700" cy="946150"/>
            <a:chOff x="720" y="1392"/>
            <a:chExt cx="4427" cy="725"/>
          </a:xfrm>
        </p:grpSpPr>
        <p:sp>
          <p:nvSpPr>
            <p:cNvPr id="3081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720" y="1392"/>
              <a:ext cx="4416" cy="7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b="1" kern="10">
                  <a:solidFill>
                    <a:srgbClr val="FFFF00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Tahoma"/>
                  <a:ea typeface="Tahoma"/>
                  <a:cs typeface="Tahoma"/>
                </a:rPr>
                <a:t> SỐ TỰ NHIÊN</a:t>
              </a:r>
            </a:p>
          </p:txBody>
        </p:sp>
        <p:sp>
          <p:nvSpPr>
            <p:cNvPr id="3082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731" y="1397"/>
              <a:ext cx="4416" cy="7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b="1" kern="10">
                  <a:solidFill>
                    <a:srgbClr val="FF3399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Tahoma"/>
                  <a:ea typeface="Tahoma"/>
                  <a:cs typeface="Tahoma"/>
                </a:rPr>
                <a:t> SỐ TỰ NHIÊN</a:t>
              </a:r>
            </a:p>
          </p:txBody>
        </p:sp>
      </p:grp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75" y="2133600"/>
            <a:ext cx="6037263" cy="34528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2"/>
          <p:cNvSpPr txBox="1">
            <a:spLocks noChangeArrowheads="1"/>
          </p:cNvSpPr>
          <p:nvPr/>
        </p:nvSpPr>
        <p:spPr bwMode="auto">
          <a:xfrm>
            <a:off x="457200" y="5791200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tự nhiên thường được sử dụng trong các giao dịch hành ngày.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3701" y="642938"/>
            <a:ext cx="2682876" cy="1120775"/>
            <a:chOff x="144" y="980"/>
            <a:chExt cx="1690" cy="706"/>
          </a:xfrm>
        </p:grpSpPr>
        <p:sp>
          <p:nvSpPr>
            <p:cNvPr id="6159" name="Text Box 4"/>
            <p:cNvSpPr txBox="1">
              <a:spLocks noChangeArrowheads="1"/>
            </p:cNvSpPr>
            <p:nvPr/>
          </p:nvSpPr>
          <p:spPr bwMode="auto">
            <a:xfrm>
              <a:off x="144" y="988"/>
              <a:ext cx="1584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 i="1" u="sng" smtClean="0">
                  <a:solidFill>
                    <a:srgbClr val="3333FF"/>
                  </a:solidFill>
                  <a:latin typeface="VNI-Brush" pitchFamily="2" charset="0"/>
                </a:rPr>
                <a:t>Bàaøi </a:t>
              </a:r>
              <a:r>
                <a:rPr lang="en-US" sz="6600" b="1" i="1" u="sng">
                  <a:solidFill>
                    <a:srgbClr val="3333FF"/>
                  </a:solidFill>
                  <a:latin typeface="VNI-Brush" pitchFamily="2" charset="0"/>
                </a:rPr>
                <a:t>1</a:t>
              </a:r>
              <a:endParaRPr lang="en-US" sz="6600" b="1" i="1">
                <a:solidFill>
                  <a:srgbClr val="3333FF"/>
                </a:solidFill>
                <a:latin typeface="VNI-Brush" pitchFamily="2" charset="0"/>
              </a:endParaRPr>
            </a:p>
          </p:txBody>
        </p:sp>
        <p:sp>
          <p:nvSpPr>
            <p:cNvPr id="6160" name="Text Box 10"/>
            <p:cNvSpPr txBox="1">
              <a:spLocks noChangeArrowheads="1"/>
            </p:cNvSpPr>
            <p:nvPr/>
          </p:nvSpPr>
          <p:spPr bwMode="auto">
            <a:xfrm>
              <a:off x="250" y="980"/>
              <a:ext cx="1584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 i="1" u="sng" smtClean="0">
                  <a:solidFill>
                    <a:srgbClr val="FF00FF"/>
                  </a:solidFill>
                  <a:latin typeface="VNI-Brush" pitchFamily="2" charset="0"/>
                </a:rPr>
                <a:t>Bààaøi1</a:t>
              </a:r>
              <a:endParaRPr lang="en-US" sz="6600" b="1" i="1">
                <a:solidFill>
                  <a:srgbClr val="FF00FF"/>
                </a:solidFill>
                <a:latin typeface="VNI-Brush" pitchFamily="2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28700" y="2449039"/>
            <a:ext cx="7086600" cy="1171575"/>
            <a:chOff x="672" y="1422"/>
            <a:chExt cx="4464" cy="738"/>
          </a:xfrm>
        </p:grpSpPr>
        <p:sp>
          <p:nvSpPr>
            <p:cNvPr id="615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72" y="1440"/>
              <a:ext cx="4464" cy="7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b="1" kern="10">
                  <a:solidFill>
                    <a:srgbClr val="FFFF00"/>
                  </a:solidFill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latin typeface="Arial"/>
                  <a:cs typeface="Arial"/>
                </a:rPr>
                <a:t>TẬP HỢP. PHẦN TỬ CỦA TẬP HỢP</a:t>
              </a:r>
            </a:p>
          </p:txBody>
        </p:sp>
        <p:sp>
          <p:nvSpPr>
            <p:cNvPr id="615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672" y="1422"/>
              <a:ext cx="4464" cy="7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b="1" kern="10">
                  <a:solidFill>
                    <a:srgbClr val="FF0000"/>
                  </a:solidFill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latin typeface="Arial"/>
                  <a:cs typeface="Arial"/>
                </a:rPr>
                <a:t>TẬP HỢP. PHẦN TỬ CỦA TẬP HỢP</a:t>
              </a:r>
            </a:p>
          </p:txBody>
        </p:sp>
      </p:grp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0850" y="4010025"/>
            <a:ext cx="2114550" cy="28194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95325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Làm quen với tập hợp:</a:t>
            </a:r>
          </a:p>
        </p:txBody>
      </p:sp>
      <p:pic>
        <p:nvPicPr>
          <p:cNvPr id="717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6179" y="663163"/>
            <a:ext cx="3848100" cy="27098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3370" y="3687281"/>
            <a:ext cx="9052703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-Các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đồ vật có trên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bàn: bút, thước kẻ, êke, vở.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-Các tự nhiên vừa lớn hơn 3 vừa nhỏ hơn 12: 4;5;6;7;8;9;10;11.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49214" y="5438171"/>
            <a:ext cx="8791575" cy="10763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Các đồ vật trên bàn tạo thành một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Mỗi đồ vật trên bàn được gọi là một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 tử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3370" y="1298480"/>
            <a:ext cx="4962809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-Hãy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liệt kê các đồ vật có trên bàn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-Các tự nhiên vừa lớn hơn 3 vừa nhỏ hơn 12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9" grpId="0" animBg="1"/>
      <p:bldP spid="2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3493" y="544589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Các kí hiệu:</a:t>
            </a:r>
          </a:p>
        </p:txBody>
      </p:sp>
      <p:pic>
        <p:nvPicPr>
          <p:cNvPr id="8195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14300" y="3972580"/>
            <a:ext cx="8572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Ví dụ 1: A </a:t>
            </a:r>
            <a:r>
              <a:rPr lang="en-US" sz="28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là tập hợp các đồ vật có trên bàn. Ta có: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87004" y="4352925"/>
            <a:ext cx="746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 = {Thước </a:t>
            </a:r>
            <a:r>
              <a:rPr lang="en-US" sz="28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kẻ, êke, vở, </a:t>
            </a:r>
            <a:r>
              <a:rPr lang="en-US" sz="28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bút}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82918" y="4760912"/>
            <a:ext cx="9061081" cy="95408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Ví dụ 2: Hãy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tập hợp B gồm các số tự nhiên vừa lớn hơn 3, vừa nhỏ hơn 12?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64118" y="5572125"/>
            <a:ext cx="4471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 = {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4;5;6;7;8;9;10;11}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003566"/>
              </p:ext>
            </p:extLst>
          </p:nvPr>
        </p:nvGraphicFramePr>
        <p:xfrm>
          <a:off x="84138" y="6367463"/>
          <a:ext cx="119538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4" imgW="444240" imgH="203040" progId="Equation.DSMT4">
                  <p:embed/>
                </p:oleObj>
              </mc:Choice>
              <mc:Fallback>
                <p:oleObj name="Equation" r:id="rId4" imgW="4442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8" y="6367463"/>
                        <a:ext cx="1195387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032118"/>
              </p:ext>
            </p:extLst>
          </p:nvPr>
        </p:nvGraphicFramePr>
        <p:xfrm>
          <a:off x="2330450" y="6397625"/>
          <a:ext cx="133191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Equation" r:id="rId6" imgW="495000" imgH="203040" progId="Equation.DSMT4">
                  <p:embed/>
                </p:oleObj>
              </mc:Choice>
              <mc:Fallback>
                <p:oleObj name="Equation" r:id="rId6" imgW="4950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6397625"/>
                        <a:ext cx="1331913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938644"/>
              </p:ext>
            </p:extLst>
          </p:nvPr>
        </p:nvGraphicFramePr>
        <p:xfrm>
          <a:off x="5064125" y="6384925"/>
          <a:ext cx="150336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Equation" r:id="rId8" imgW="558720" imgH="203040" progId="Equation.DSMT4">
                  <p:embed/>
                </p:oleObj>
              </mc:Choice>
              <mc:Fallback>
                <p:oleObj name="Equation" r:id="rId8" imgW="5587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6384925"/>
                        <a:ext cx="1503363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06647"/>
              </p:ext>
            </p:extLst>
          </p:nvPr>
        </p:nvGraphicFramePr>
        <p:xfrm>
          <a:off x="7283450" y="6391275"/>
          <a:ext cx="14351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Equation" r:id="rId10" imgW="533160" imgH="203040" progId="Equation.DSMT4">
                  <p:embed/>
                </p:oleObj>
              </mc:Choice>
              <mc:Fallback>
                <p:oleObj name="Equation" r:id="rId10" imgW="5331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3450" y="6391275"/>
                        <a:ext cx="14351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50885" y="5953125"/>
            <a:ext cx="4471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Điền vào	  ô trống</a:t>
            </a:r>
            <a:endParaRPr lang="en-US" sz="2800" b="1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557313"/>
              </p:ext>
            </p:extLst>
          </p:nvPr>
        </p:nvGraphicFramePr>
        <p:xfrm>
          <a:off x="1704446" y="6061869"/>
          <a:ext cx="60367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Equation" r:id="rId12" imgW="291960" imgH="190440" progId="Equation.DSMT4">
                  <p:embed/>
                </p:oleObj>
              </mc:Choice>
              <mc:Fallback>
                <p:oleObj name="Equation" r:id="rId12" imgW="2919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04446" y="6061869"/>
                        <a:ext cx="603673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81000" y="6404831"/>
            <a:ext cx="487361" cy="4531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72181" y="6414721"/>
            <a:ext cx="487361" cy="4531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72125" y="6394665"/>
            <a:ext cx="487361" cy="4531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38128" y="6381583"/>
            <a:ext cx="487361" cy="4531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452958"/>
              </p:ext>
            </p:extLst>
          </p:nvPr>
        </p:nvGraphicFramePr>
        <p:xfrm>
          <a:off x="456062" y="6427788"/>
          <a:ext cx="400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Equation" r:id="rId14" imgW="139680" imgH="139680" progId="Equation.DSMT4">
                  <p:embed/>
                </p:oleObj>
              </mc:Choice>
              <mc:Fallback>
                <p:oleObj name="Equation" r:id="rId14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6062" y="6427788"/>
                        <a:ext cx="400050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066379"/>
              </p:ext>
            </p:extLst>
          </p:nvPr>
        </p:nvGraphicFramePr>
        <p:xfrm>
          <a:off x="5615780" y="6457155"/>
          <a:ext cx="4000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6" name="Equation" r:id="rId16" imgW="139680" imgH="139680" progId="Equation.DSMT4">
                  <p:embed/>
                </p:oleObj>
              </mc:Choice>
              <mc:Fallback>
                <p:oleObj name="Equation" r:id="rId16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615780" y="6457155"/>
                        <a:ext cx="40005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375607"/>
              </p:ext>
            </p:extLst>
          </p:nvPr>
        </p:nvGraphicFramePr>
        <p:xfrm>
          <a:off x="2672180" y="6376639"/>
          <a:ext cx="400050" cy="50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Equation" r:id="rId18" imgW="139680" imgH="177480" progId="Equation.DSMT4">
                  <p:embed/>
                </p:oleObj>
              </mc:Choice>
              <mc:Fallback>
                <p:oleObj name="Equation" r:id="rId18" imgW="139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672180" y="6376639"/>
                        <a:ext cx="400050" cy="509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195618"/>
              </p:ext>
            </p:extLst>
          </p:nvPr>
        </p:nvGraphicFramePr>
        <p:xfrm>
          <a:off x="7882789" y="6362562"/>
          <a:ext cx="426919" cy="482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Equation" r:id="rId20" imgW="139680" imgH="177480" progId="Equation.DSMT4">
                  <p:embed/>
                </p:oleObj>
              </mc:Choice>
              <mc:Fallback>
                <p:oleObj name="Equation" r:id="rId20" imgW="139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882789" y="6362562"/>
                        <a:ext cx="426919" cy="482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3706" y="1019175"/>
            <a:ext cx="8999964" cy="304698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vi-VN" sz="1600" smtClean="0"/>
              <a:t>-</a:t>
            </a:r>
            <a:r>
              <a:rPr lang="vi-VN" sz="2400" smtClean="0"/>
              <a:t>Người </a:t>
            </a:r>
            <a:r>
              <a:rPr lang="vi-VN" sz="2400"/>
              <a:t>ta thường dùng các chữ cái in hoa A,B,C …để kí hiệu tập hợp.</a:t>
            </a:r>
          </a:p>
          <a:p>
            <a:pPr algn="just"/>
            <a:r>
              <a:rPr lang="vi-VN" sz="2400" smtClean="0"/>
              <a:t>-Các </a:t>
            </a:r>
            <a:r>
              <a:rPr lang="vi-VN" sz="2400"/>
              <a:t>phần tử của một tập hợp được viết trong hai dấu ngoặc nhọn {}, cách nhau bởi  “,” hoặc  “;” nếu các phần tử là số.Mỗi phần tử được liệt kê một lần, thứ tự liệt kê tùy ý.</a:t>
            </a:r>
          </a:p>
          <a:p>
            <a:pPr algn="just"/>
            <a:r>
              <a:rPr lang="vi-VN" sz="2400" smtClean="0"/>
              <a:t>-Phần </a:t>
            </a:r>
            <a:r>
              <a:rPr lang="vi-VN" sz="2400"/>
              <a:t>tử   thuộc tập hợp A được kí hiệu là  </a:t>
            </a:r>
            <a:r>
              <a:rPr lang="en-US" sz="2400" smtClean="0"/>
              <a:t>          </a:t>
            </a:r>
            <a:r>
              <a:rPr lang="vi-VN" sz="2400" smtClean="0"/>
              <a:t>,đọc </a:t>
            </a:r>
            <a:r>
              <a:rPr lang="vi-VN" sz="2400"/>
              <a:t>là “  </a:t>
            </a:r>
            <a:r>
              <a:rPr lang="en-US" sz="2400" smtClean="0"/>
              <a:t>    </a:t>
            </a:r>
            <a:r>
              <a:rPr lang="vi-VN" sz="2400" smtClean="0"/>
              <a:t>thuộc </a:t>
            </a:r>
            <a:r>
              <a:rPr lang="vi-VN" sz="2400"/>
              <a:t>A”. Phần tử y không thuộc tập hợp A được kí hiệu là  </a:t>
            </a:r>
            <a:r>
              <a:rPr lang="en-US" sz="2400" smtClean="0"/>
              <a:t>         </a:t>
            </a:r>
            <a:r>
              <a:rPr lang="vi-VN" sz="2400" smtClean="0"/>
              <a:t>,đọc </a:t>
            </a:r>
            <a:r>
              <a:rPr lang="vi-VN" sz="2400"/>
              <a:t>là “ y không thuộc A”.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747902"/>
              </p:ext>
            </p:extLst>
          </p:nvPr>
        </p:nvGraphicFramePr>
        <p:xfrm>
          <a:off x="1336655" y="2944782"/>
          <a:ext cx="330414" cy="33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Equation" r:id="rId22" imgW="142854" imgH="143125" progId="Equation.DSMT4">
                  <p:embed/>
                </p:oleObj>
              </mc:Choice>
              <mc:Fallback>
                <p:oleObj name="Equation" r:id="rId22" imgW="142854" imgH="14312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336655" y="2944782"/>
                        <a:ext cx="330414" cy="330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663499"/>
              </p:ext>
            </p:extLst>
          </p:nvPr>
        </p:nvGraphicFramePr>
        <p:xfrm>
          <a:off x="5815805" y="2877308"/>
          <a:ext cx="991832" cy="414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24" imgW="428561" imgH="190713" progId="Equation.DSMT4">
                  <p:embed/>
                </p:oleObj>
              </mc:Choice>
              <mc:Fallback>
                <p:oleObj name="Equation" r:id="rId24" imgW="428561" imgH="19071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815805" y="2877308"/>
                        <a:ext cx="991832" cy="414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089941"/>
              </p:ext>
            </p:extLst>
          </p:nvPr>
        </p:nvGraphicFramePr>
        <p:xfrm>
          <a:off x="7790181" y="2895600"/>
          <a:ext cx="363220" cy="36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tion" r:id="rId26" imgW="142854" imgH="143125" progId="Equation.DSMT4">
                  <p:embed/>
                </p:oleObj>
              </mc:Choice>
              <mc:Fallback>
                <p:oleObj name="Equation" r:id="rId26" imgW="142854" imgH="14312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790181" y="2895600"/>
                        <a:ext cx="363220" cy="363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695147"/>
              </p:ext>
            </p:extLst>
          </p:nvPr>
        </p:nvGraphicFramePr>
        <p:xfrm>
          <a:off x="7138240" y="3230386"/>
          <a:ext cx="900112" cy="48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tion" r:id="rId28" imgW="428561" imgH="228928" progId="Equation.DSMT4">
                  <p:embed/>
                </p:oleObj>
              </mc:Choice>
              <mc:Fallback>
                <p:oleObj name="Equation" r:id="rId28" imgW="428561" imgH="22892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138240" y="3230386"/>
                        <a:ext cx="900112" cy="480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2" grpId="0"/>
      <p:bldP spid="13" grpId="0"/>
      <p:bldP spid="14" grpId="0" animBg="1"/>
      <p:bldP spid="15" grpId="0"/>
      <p:bldP spid="17" grpId="0"/>
      <p:bldP spid="8" grpId="0" animBg="1"/>
      <p:bldP spid="20" grpId="0" animBg="1"/>
      <p:bldP spid="21" grpId="0" animBg="1"/>
      <p:bldP spid="22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1177925" y="4876800"/>
            <a:ext cx="4108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b)               (Đúng)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5400" y="544513"/>
            <a:ext cx="45862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Các kí hiệu:</a:t>
            </a:r>
          </a:p>
        </p:txBody>
      </p:sp>
      <p:pic>
        <p:nvPicPr>
          <p:cNvPr id="9220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462088" y="1133475"/>
            <a:ext cx="76708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" name="Picture 19" descr="question_float_from_box_hg_clr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1" y="1043782"/>
            <a:ext cx="914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65475" y="3429000"/>
          <a:ext cx="42894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5" imgW="1688367" imgH="203112" progId="Equation.DSMT4">
                  <p:embed/>
                </p:oleObj>
              </mc:Choice>
              <mc:Fallback>
                <p:oleObj name="Equation" r:id="rId5" imgW="1688367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3429000"/>
                        <a:ext cx="42894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621088" y="3810000"/>
            <a:ext cx="1331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187450" y="4298950"/>
            <a:ext cx="6248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a) M = {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i,a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n,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h}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70063" y="4913313"/>
          <a:ext cx="10969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7" imgW="431425" imgH="177646" progId="Equation.DSMT4">
                  <p:embed/>
                </p:oleObj>
              </mc:Choice>
              <mc:Fallback>
                <p:oleObj name="Equation" r:id="rId7" imgW="431425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4913313"/>
                        <a:ext cx="1096962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85938" y="5437188"/>
          <a:ext cx="10636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9" imgW="418918" imgH="177723" progId="Equation.DSMT4">
                  <p:embed/>
                </p:oleObj>
              </mc:Choice>
              <mc:Fallback>
                <p:oleObj name="Equation" r:id="rId9" imgW="418918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5437188"/>
                        <a:ext cx="10636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24600" y="4911725"/>
          <a:ext cx="1063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11" imgW="418918" imgH="177723" progId="Equation.DSMT4">
                  <p:embed/>
                </p:oleObj>
              </mc:Choice>
              <mc:Fallback>
                <p:oleObj name="Equation" r:id="rId11" imgW="418918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911725"/>
                        <a:ext cx="10636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24600" y="5484813"/>
          <a:ext cx="10001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13" imgW="393359" imgH="177646" progId="Equation.DSMT4">
                  <p:embed/>
                </p:oleObj>
              </mc:Choice>
              <mc:Fallback>
                <p:oleObj name="Equation" r:id="rId13" imgW="393359" imgH="1776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484813"/>
                        <a:ext cx="10001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840038" y="5400675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(Sai)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7162800" y="4873625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 (Đúng)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7324725" y="5400675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(Đúng)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49214" y="1801884"/>
            <a:ext cx="12461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 1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1" grpId="0"/>
      <p:bldP spid="18" grpId="0"/>
      <p:bldP spid="19" grpId="0"/>
      <p:bldP spid="24" grpId="0"/>
      <p:bldP spid="25" grpId="0"/>
      <p:bldP spid="26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5400" y="544513"/>
            <a:ext cx="45862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Cách cho tập hợp</a:t>
            </a:r>
          </a:p>
        </p:txBody>
      </p:sp>
      <p:pic>
        <p:nvPicPr>
          <p:cNvPr id="1024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41876" y="1112327"/>
            <a:ext cx="8904288" cy="1200329"/>
          </a:xfrm>
          <a:prstGeom prst="rect">
            <a:avLst/>
          </a:prstGeom>
          <a:solidFill>
            <a:schemeClr val="bg2"/>
          </a:solidFill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Để cho một tập hợp, thường có hai cách: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Liệt kê các phần tử của tập hợp.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Chỉ ra tính chất đặc trưng cho các phần tử của tập hợp.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19" descr="question_float_from_box_hg_cl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9" y="2326482"/>
            <a:ext cx="914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55680" y="3135247"/>
            <a:ext cx="10741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 2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52" y="4965096"/>
            <a:ext cx="90444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a)- Tính chất đặc trưng của tập hợp E là E gồm các số tự nhiên chẵn nhỏ hơn 10.</a:t>
            </a:r>
            <a:br>
              <a:rPr lang="en-US" sz="2800" smtClean="0"/>
            </a:br>
            <a:r>
              <a:rPr lang="en-US" sz="2800" smtClean="0"/>
              <a:t>- E={x|x là số tự nhiên chẵn nhỏ hơn 10}.</a:t>
            </a:r>
            <a:br>
              <a:rPr lang="en-US" sz="2800" smtClean="0"/>
            </a:br>
            <a:r>
              <a:rPr lang="en-US" sz="2800" smtClean="0"/>
              <a:t>b)P={11;12;13;14;15;16;17;18;19}</a:t>
            </a:r>
            <a:endParaRPr lang="en-US" sz="2800"/>
          </a:p>
        </p:txBody>
      </p:sp>
      <p:sp>
        <p:nvSpPr>
          <p:cNvPr id="2" name="TextBox 1"/>
          <p:cNvSpPr txBox="1"/>
          <p:nvPr/>
        </p:nvSpPr>
        <p:spPr>
          <a:xfrm>
            <a:off x="1151458" y="2422764"/>
            <a:ext cx="7844494" cy="2677656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800" smtClean="0">
                <a:solidFill>
                  <a:srgbClr val="002060"/>
                </a:solidFill>
              </a:rPr>
              <a:t>a)Cho </a:t>
            </a:r>
            <a:r>
              <a:rPr lang="vi-VN" sz="2800">
                <a:solidFill>
                  <a:srgbClr val="002060"/>
                </a:solidFill>
              </a:rPr>
              <a:t>tập hợp E={0;2;4;6;8}. Hãy chỉ ra tính chất đặc trưng cho các phần tử của tập hợp E và viết tập hợp E theo cách này.</a:t>
            </a:r>
          </a:p>
          <a:p>
            <a:r>
              <a:rPr lang="vi-VN" sz="2800" smtClean="0">
                <a:solidFill>
                  <a:srgbClr val="002060"/>
                </a:solidFill>
              </a:rPr>
              <a:t>b)Cho </a:t>
            </a:r>
            <a:r>
              <a:rPr lang="vi-VN" sz="2800">
                <a:solidFill>
                  <a:srgbClr val="002060"/>
                </a:solidFill>
              </a:rPr>
              <a:t>tập hợp P={x|x là số tự nhiên và 10 &lt; x &lt; 20}. Hãy viết tập hợp P theo cách liệt kê tất cả các phần tử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681538" y="5170488"/>
            <a:ext cx="1668462" cy="484187"/>
            <a:chOff x="4680744" y="5170998"/>
            <a:chExt cx="1669652" cy="482921"/>
          </a:xfrm>
        </p:grpSpPr>
        <p:sp>
          <p:nvSpPr>
            <p:cNvPr id="10276" name="TextBox 4"/>
            <p:cNvSpPr txBox="1">
              <a:spLocks noChangeArrowheads="1"/>
            </p:cNvSpPr>
            <p:nvPr/>
          </p:nvSpPr>
          <p:spPr bwMode="auto">
            <a:xfrm>
              <a:off x="4680744" y="5192254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16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77" name="Group 12"/>
            <p:cNvGrpSpPr>
              <a:grpSpLocks/>
            </p:cNvGrpSpPr>
            <p:nvPr/>
          </p:nvGrpSpPr>
          <p:grpSpPr bwMode="auto">
            <a:xfrm>
              <a:off x="5149453" y="5170998"/>
              <a:ext cx="1200943" cy="463711"/>
              <a:chOff x="5149453" y="5170998"/>
              <a:chExt cx="1200943" cy="463711"/>
            </a:xfrm>
          </p:grpSpPr>
          <p:sp>
            <p:nvSpPr>
              <p:cNvPr id="10278" name="TextBox 4"/>
              <p:cNvSpPr txBox="1">
                <a:spLocks noChangeArrowheads="1"/>
              </p:cNvSpPr>
              <p:nvPr/>
            </p:nvSpPr>
            <p:spPr bwMode="auto">
              <a:xfrm>
                <a:off x="5149453" y="5173044"/>
                <a:ext cx="484981" cy="461665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79" name="TextBox 4"/>
              <p:cNvSpPr txBox="1">
                <a:spLocks noChangeArrowheads="1"/>
              </p:cNvSpPr>
              <p:nvPr/>
            </p:nvSpPr>
            <p:spPr bwMode="auto">
              <a:xfrm>
                <a:off x="5639196" y="5170998"/>
                <a:ext cx="711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206500" y="5176838"/>
            <a:ext cx="1822450" cy="461962"/>
            <a:chOff x="1206500" y="5177322"/>
            <a:chExt cx="1823243" cy="461665"/>
          </a:xfrm>
        </p:grpSpPr>
        <p:sp>
          <p:nvSpPr>
            <p:cNvPr id="10273" name="TextBox 4"/>
            <p:cNvSpPr txBox="1">
              <a:spLocks noChangeArrowheads="1"/>
            </p:cNvSpPr>
            <p:nvPr/>
          </p:nvSpPr>
          <p:spPr bwMode="auto">
            <a:xfrm>
              <a:off x="1206500" y="5177322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4" name="TextBox 4"/>
            <p:cNvSpPr txBox="1">
              <a:spLocks noChangeArrowheads="1"/>
            </p:cNvSpPr>
            <p:nvPr/>
          </p:nvSpPr>
          <p:spPr bwMode="auto">
            <a:xfrm>
              <a:off x="2318543" y="5177322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5" name="TextBox 4"/>
            <p:cNvSpPr txBox="1">
              <a:spLocks noChangeArrowheads="1"/>
            </p:cNvSpPr>
            <p:nvPr/>
          </p:nvSpPr>
          <p:spPr bwMode="auto">
            <a:xfrm>
              <a:off x="1833562" y="5177322"/>
              <a:ext cx="484981" cy="46166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5400" y="544513"/>
            <a:ext cx="45862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Cách cho tập hợp</a:t>
            </a:r>
          </a:p>
        </p:txBody>
      </p:sp>
      <p:pic>
        <p:nvPicPr>
          <p:cNvPr id="10245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65299" y="1306744"/>
            <a:ext cx="8661400" cy="83099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Ví dụ: Cho tập hợp A gồm các số tự nhiên vừa lớn hơn 7, nhỏ hơn 15.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84437" y="2367756"/>
            <a:ext cx="4648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a) Viết tập hợp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 theo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hai cách.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423069" y="2864016"/>
            <a:ext cx="6602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Cách 1: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= {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8;9;10;11;12;13;14}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418520" y="3456488"/>
            <a:ext cx="66024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Cách 2: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= {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x  x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là số tự nhiên, 7 &lt; x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15}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41300" y="4576763"/>
            <a:ext cx="7874000" cy="831850"/>
            <a:chOff x="279400" y="4648200"/>
            <a:chExt cx="7874000" cy="830997"/>
          </a:xfrm>
        </p:grpSpPr>
        <p:sp>
          <p:nvSpPr>
            <p:cNvPr id="10270" name="TextBox 4"/>
            <p:cNvSpPr txBox="1">
              <a:spLocks noChangeArrowheads="1"/>
            </p:cNvSpPr>
            <p:nvPr/>
          </p:nvSpPr>
          <p:spPr bwMode="auto">
            <a:xfrm>
              <a:off x="279400" y="4648200"/>
              <a:ext cx="78740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b) Điền kí hiệu      hay     vào ô trống.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10271" name="Object 6"/>
            <p:cNvGraphicFramePr>
              <a:graphicFrameLocks noChangeAspect="1"/>
            </p:cNvGraphicFramePr>
            <p:nvPr/>
          </p:nvGraphicFramePr>
          <p:xfrm>
            <a:off x="2362200" y="4741436"/>
            <a:ext cx="322263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32" name="Equation" r:id="rId4" imgW="126725" imgH="126725" progId="Equation.DSMT4">
                    <p:embed/>
                  </p:oleObj>
                </mc:Choice>
                <mc:Fallback>
                  <p:oleObj name="Equation" r:id="rId4" imgW="126725" imgH="126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4741436"/>
                          <a:ext cx="322263" cy="322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2" name="Object 7"/>
            <p:cNvGraphicFramePr>
              <a:graphicFrameLocks noChangeAspect="1"/>
            </p:cNvGraphicFramePr>
            <p:nvPr/>
          </p:nvGraphicFramePr>
          <p:xfrm>
            <a:off x="3276600" y="4676348"/>
            <a:ext cx="322262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33" name="Equation" r:id="rId6" imgW="126835" imgH="152202" progId="Equation.DSMT4">
                    <p:embed/>
                  </p:oleObj>
                </mc:Choice>
                <mc:Fallback>
                  <p:oleObj name="Equation" r:id="rId6" imgW="126835" imgH="1522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4676348"/>
                          <a:ext cx="322262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232400" y="5229225"/>
          <a:ext cx="3222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Equation" r:id="rId8" imgW="126835" imgH="152202" progId="Equation.DSMT4">
                  <p:embed/>
                </p:oleObj>
              </mc:Choice>
              <mc:Fallback>
                <p:oleObj name="Equation" r:id="rId8" imgW="126835" imgH="1522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5229225"/>
                        <a:ext cx="3222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17700" y="5283200"/>
          <a:ext cx="3222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Equation" r:id="rId9" imgW="126725" imgH="126725" progId="Equation.DSMT4">
                  <p:embed/>
                </p:oleObj>
              </mc:Choice>
              <mc:Fallback>
                <p:oleObj name="Equation" r:id="rId9" imgW="126725" imgH="126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5283200"/>
                        <a:ext cx="32226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122363" y="6018213"/>
            <a:ext cx="1906587" cy="463550"/>
            <a:chOff x="1122362" y="6017754"/>
            <a:chExt cx="1907381" cy="463711"/>
          </a:xfrm>
        </p:grpSpPr>
        <p:sp>
          <p:nvSpPr>
            <p:cNvPr id="10266" name="TextBox 4"/>
            <p:cNvSpPr txBox="1">
              <a:spLocks noChangeArrowheads="1"/>
            </p:cNvSpPr>
            <p:nvPr/>
          </p:nvSpPr>
          <p:spPr bwMode="auto">
            <a:xfrm>
              <a:off x="1122362" y="6019800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67" name="Group 39"/>
            <p:cNvGrpSpPr>
              <a:grpSpLocks/>
            </p:cNvGrpSpPr>
            <p:nvPr/>
          </p:nvGrpSpPr>
          <p:grpSpPr bwMode="auto">
            <a:xfrm>
              <a:off x="1828800" y="6017754"/>
              <a:ext cx="1200943" cy="463711"/>
              <a:chOff x="5149453" y="5170998"/>
              <a:chExt cx="1200943" cy="463711"/>
            </a:xfrm>
          </p:grpSpPr>
          <p:sp>
            <p:nvSpPr>
              <p:cNvPr id="10268" name="TextBox 4"/>
              <p:cNvSpPr txBox="1">
                <a:spLocks noChangeArrowheads="1"/>
              </p:cNvSpPr>
              <p:nvPr/>
            </p:nvSpPr>
            <p:spPr bwMode="auto">
              <a:xfrm>
                <a:off x="5149453" y="5173044"/>
                <a:ext cx="484981" cy="461665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9" name="TextBox 4"/>
              <p:cNvSpPr txBox="1">
                <a:spLocks noChangeArrowheads="1"/>
              </p:cNvSpPr>
              <p:nvPr/>
            </p:nvSpPr>
            <p:spPr bwMode="auto">
              <a:xfrm>
                <a:off x="5639196" y="5170998"/>
                <a:ext cx="711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710113" y="5989638"/>
            <a:ext cx="1843087" cy="511175"/>
            <a:chOff x="4508895" y="5989952"/>
            <a:chExt cx="1843087" cy="510909"/>
          </a:xfrm>
        </p:grpSpPr>
        <p:sp>
          <p:nvSpPr>
            <p:cNvPr id="10262" name="TextBox 4"/>
            <p:cNvSpPr txBox="1">
              <a:spLocks noChangeArrowheads="1"/>
            </p:cNvSpPr>
            <p:nvPr/>
          </p:nvSpPr>
          <p:spPr bwMode="auto">
            <a:xfrm>
              <a:off x="4508895" y="6039196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smtClean="0">
                  <a:latin typeface="Times New Roman" pitchFamily="18" charset="0"/>
                  <a:cs typeface="Times New Roman" pitchFamily="18" charset="0"/>
                </a:rPr>
                <a:t>19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63" name="Group 46"/>
            <p:cNvGrpSpPr>
              <a:grpSpLocks/>
            </p:cNvGrpSpPr>
            <p:nvPr/>
          </p:nvGrpSpPr>
          <p:grpSpPr bwMode="auto">
            <a:xfrm>
              <a:off x="5151039" y="5989952"/>
              <a:ext cx="1200943" cy="463711"/>
              <a:chOff x="5149453" y="5170998"/>
              <a:chExt cx="1200943" cy="463711"/>
            </a:xfrm>
          </p:grpSpPr>
          <p:sp>
            <p:nvSpPr>
              <p:cNvPr id="10264" name="TextBox 4"/>
              <p:cNvSpPr txBox="1">
                <a:spLocks noChangeArrowheads="1"/>
              </p:cNvSpPr>
              <p:nvPr/>
            </p:nvSpPr>
            <p:spPr bwMode="auto">
              <a:xfrm>
                <a:off x="5149453" y="5173044"/>
                <a:ext cx="484981" cy="461665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5" name="TextBox 4"/>
              <p:cNvSpPr txBox="1">
                <a:spLocks noChangeArrowheads="1"/>
              </p:cNvSpPr>
              <p:nvPr/>
            </p:nvSpPr>
            <p:spPr bwMode="auto">
              <a:xfrm>
                <a:off x="5639196" y="5170998"/>
                <a:ext cx="711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5468938" y="6018213"/>
          <a:ext cx="3222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6" name="Equation" r:id="rId11" imgW="126835" imgH="152202" progId="Equation.DSMT4">
                  <p:embed/>
                </p:oleObj>
              </mc:Choice>
              <mc:Fallback>
                <p:oleObj name="Equation" r:id="rId11" imgW="126835" imgH="1522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6018213"/>
                        <a:ext cx="3222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261965"/>
              </p:ext>
            </p:extLst>
          </p:nvPr>
        </p:nvGraphicFramePr>
        <p:xfrm>
          <a:off x="2203877" y="3428937"/>
          <a:ext cx="306389" cy="536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Equation" r:id="rId12" imgW="152280" imgH="266400" progId="Equation.DSMT4">
                  <p:embed/>
                </p:oleObj>
              </mc:Choice>
              <mc:Fallback>
                <p:oleObj name="Equation" r:id="rId12" imgW="152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03877" y="3428937"/>
                        <a:ext cx="306389" cy="536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203845"/>
              </p:ext>
            </p:extLst>
          </p:nvPr>
        </p:nvGraphicFramePr>
        <p:xfrm>
          <a:off x="1917699" y="6078537"/>
          <a:ext cx="32226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Equation" r:id="rId14" imgW="321691" imgH="320138" progId="Equation.DSMT4">
                  <p:embed/>
                </p:oleObj>
              </mc:Choice>
              <mc:Fallback>
                <p:oleObj name="Equation" r:id="rId14" imgW="321691" imgH="32013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17699" y="6078537"/>
                        <a:ext cx="322263" cy="32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26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200400" y="533400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pic>
        <p:nvPicPr>
          <p:cNvPr id="1126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03200" y="990600"/>
            <a:ext cx="8904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Dưới đây là quảng cáo khuyến mãi cuối tuần của siêu thị “Bách hóa xanh”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00" y="1828800"/>
            <a:ext cx="8864600" cy="3124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203200" y="4953000"/>
            <a:ext cx="8904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Hãy viết tập hợp A các sản phẩm được giảm giá trên 12 000 đồng mỗi ki-lô-gam.</a:t>
            </a:r>
          </a:p>
          <a:p>
            <a:pPr eaLnBrk="1" hangingPunct="1"/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2743200" y="5707063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= {xoài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tượng,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chép,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783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VNI-Brush</vt:lpstr>
      <vt:lpstr>VNI-Lithos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http://viet4room.com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Admin</cp:lastModifiedBy>
  <cp:revision>287</cp:revision>
  <dcterms:created xsi:type="dcterms:W3CDTF">2016-11-26T13:35:55Z</dcterms:created>
  <dcterms:modified xsi:type="dcterms:W3CDTF">2021-09-10T06:26:23Z</dcterms:modified>
</cp:coreProperties>
</file>